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8" r:id="rId6"/>
    <p:sldId id="274" r:id="rId7"/>
    <p:sldId id="277" r:id="rId8"/>
    <p:sldId id="276" r:id="rId9"/>
    <p:sldId id="25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D11FA-B288-416A-9E3E-0612C323C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69885B-E143-4FA6-8AF9-A00BA826F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7E28F3-A548-4438-88ED-E111A672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118000-5725-4AB2-A6C5-388A7DA3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1385E-72FF-4C3E-B539-9BFC6026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25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D468E-8502-4B1F-A705-E7A2A271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92EFBD-6498-4E73-8DD3-8158AD959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E1B97E-39B2-438A-84DD-CD3EC574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6263A5-136F-40A6-94D7-1A6A3E19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18447-6D17-4818-9710-B7EA1884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2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3BD3BE-9A1F-4E1C-9379-07856C9F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11FE61-4161-4199-A97F-7A33385CD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3A2D44-20C6-4475-A5C5-9733D8F4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62416D-A2D8-4C0B-B230-3D4FEB30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650440-94FD-4977-9B26-107F8153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11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FD441-9976-4B56-97BB-3016D4FF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884ABE-AC18-4999-9AE8-CC7CC070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4D6A9-3D0E-47A9-9032-89AAD991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691B60-4604-41B1-9797-EE5BFD54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1E82A1-496B-4B38-A6CD-5ADA1745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5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8940C-FF20-47C3-942C-F2885E2C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AF80DC-7880-49C2-9AE3-2E3B18DDA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DAFADE-472E-44E3-B55F-9BCB9E6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D7089-BEF2-4F17-AC1C-13E6599E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5809FE-3CE4-44DE-B5D1-FC4D980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40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C1D39-05A3-497B-9C4D-F0F10104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3D76A9-926F-4112-B00A-76ECA97A7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CEA4BD-4892-4E5D-B5FE-3CF80A0E9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920FFE-A00D-49BB-8202-33CE9C43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99A408-65A0-4263-B66C-AB75F3B6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9BF6FA-56D3-4117-A483-E9BA0110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5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EB695-4EA0-44D5-8775-FC66A839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CE34A1-C537-433A-9D4F-A356CEB85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17AE22-0E42-4E12-98C1-1F2C0E2C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60CB6F-18F0-4090-843D-0F836D030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F2DCB92-9DD1-48B8-97B2-1551F4CF9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93A533-4364-4816-A298-57E89C42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FB7685-E250-4CDD-BDED-66A10D33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5DF0472-EFBE-4F6B-9A6F-35E65CD2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6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0A52D-9D8F-41C8-B929-5E74B7F7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C7F310-D803-4DEE-AB19-E4F52DA2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2D6F9C-E128-44C7-B33C-5AA40E8F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F344E4-D8DA-4766-A53E-33795257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75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A529D5-11BE-417E-8D9D-1D4ACA6D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C1356C-B3E3-4E72-88C3-395519B7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1255D9-20D6-4114-A818-DC1A5298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0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D764F-0BC8-4DFB-9DDB-A866C0A6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64FBC0-C82C-4BDC-9E3D-8730BBD29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8FEDCC-9C17-4DD3-ACEB-F2100897F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BA6AFC-20C0-44B2-94C2-D9A0438A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7DF813-A143-429B-9AAB-C350023D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EDBAF3-BED0-441C-8C3C-7E11A998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23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5A46A-72DF-406A-BB66-435741C0A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C41DFF2-440F-4840-97B2-2FAD6228D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A207F2-C350-41E4-B688-A7EA2D6B9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F46807E-018A-4E04-8EB6-19B187D1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21ED4F-3F8D-45EF-B21D-1AC923DEE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A87A61-FAA7-45F4-94F1-69983C94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09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570AE8-0B03-40F8-9634-D8921709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DB5641-18D6-4D23-8135-E04F58534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DB825E-AC75-491F-B7F8-C876FD7BA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D7E5-F4AF-4204-8E88-BCEB08AA676C}" type="datetimeFigureOut">
              <a:rPr lang="pt-BR" smtClean="0"/>
              <a:t>17/07/2020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BB4BF-DB3F-44F8-82DB-E1B4FFAEF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BA07E1-A1CB-40E0-A801-75E27A4F0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2152-2832-4F37-8E47-27A608E5F0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2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nasser@alimentoshalal.com.br" TargetMode="External"/><Relationship Id="rId13" Type="http://schemas.microsoft.com/office/2007/relationships/hdphoto" Target="../media/hdphoto2.wdp"/><Relationship Id="rId18" Type="http://schemas.openxmlformats.org/officeDocument/2006/relationships/hyperlink" Target="mailto:gramani@camkar.com.br" TargetMode="External"/><Relationship Id="rId26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hyperlink" Target="mailto:pedro.makhlouf@sportmk.com.br" TargetMode="External"/><Relationship Id="rId7" Type="http://schemas.openxmlformats.org/officeDocument/2006/relationships/hyperlink" Target="https://www.travelplustur.com.br/" TargetMode="External"/><Relationship Id="rId12" Type="http://schemas.openxmlformats.org/officeDocument/2006/relationships/image" Target="../media/image7.png"/><Relationship Id="rId17" Type="http://schemas.openxmlformats.org/officeDocument/2006/relationships/hyperlink" Target="https://attriusgroup.com.br/site/" TargetMode="External"/><Relationship Id="rId25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openxmlformats.org/officeDocument/2006/relationships/hyperlink" Target="mailto:eraldo.passos@attrius.com.br" TargetMode="Externa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enato@travelplustur.com.br" TargetMode="External"/><Relationship Id="rId11" Type="http://schemas.microsoft.com/office/2007/relationships/hdphoto" Target="../media/hdphoto1.wdp"/><Relationship Id="rId24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hyperlink" Target="http://www.uniforb.com.br/SiteHome.aspx" TargetMode="External"/><Relationship Id="rId23" Type="http://schemas.openxmlformats.org/officeDocument/2006/relationships/image" Target="../media/image9.png"/><Relationship Id="rId28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openxmlformats.org/officeDocument/2006/relationships/hyperlink" Target="https://camkar.com.br/" TargetMode="External"/><Relationship Id="rId4" Type="http://schemas.openxmlformats.org/officeDocument/2006/relationships/image" Target="../media/image4.svg"/><Relationship Id="rId9" Type="http://schemas.openxmlformats.org/officeDocument/2006/relationships/hyperlink" Target="https://alimentoshalal.com.br/" TargetMode="External"/><Relationship Id="rId14" Type="http://schemas.openxmlformats.org/officeDocument/2006/relationships/hyperlink" Target="mailto:uniforb@uniforb.com.br" TargetMode="External"/><Relationship Id="rId22" Type="http://schemas.openxmlformats.org/officeDocument/2006/relationships/hyperlink" Target="http://sportmk.com.br/" TargetMode="External"/><Relationship Id="rId27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hyperlink" Target="http://www.seared.com.br/" TargetMode="External"/><Relationship Id="rId18" Type="http://schemas.openxmlformats.org/officeDocument/2006/relationships/hyperlink" Target="https://www.cdialhalal.com.br/" TargetMode="External"/><Relationship Id="rId26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hyperlink" Target="mailto:simonifreitas@advocaciasc.com.br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://www.lidercorp.com.br/" TargetMode="External"/><Relationship Id="rId17" Type="http://schemas.openxmlformats.org/officeDocument/2006/relationships/hyperlink" Target="mailto:comercial@cdialhalal.com.br" TargetMode="External"/><Relationship Id="rId25" Type="http://schemas.openxmlformats.org/officeDocument/2006/relationships/hyperlink" Target="http://siilhalal.com.br/br/" TargetMode="External"/><Relationship Id="rId2" Type="http://schemas.openxmlformats.org/officeDocument/2006/relationships/image" Target="../media/image14.jp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gostinhoerocha.adv.br/" TargetMode="External"/><Relationship Id="rId11" Type="http://schemas.openxmlformats.org/officeDocument/2006/relationships/hyperlink" Target="mailto:marcos@lidercorp.com.br" TargetMode="External"/><Relationship Id="rId24" Type="http://schemas.openxmlformats.org/officeDocument/2006/relationships/hyperlink" Target="mailto:dalali@siilhalal.com.br" TargetMode="External"/><Relationship Id="rId5" Type="http://schemas.openxmlformats.org/officeDocument/2006/relationships/hyperlink" Target="mailto:sueliadv@agostinhoerocha.adv.br" TargetMode="External"/><Relationship Id="rId15" Type="http://schemas.openxmlformats.org/officeDocument/2006/relationships/image" Target="../media/image16.png"/><Relationship Id="rId23" Type="http://schemas.openxmlformats.org/officeDocument/2006/relationships/image" Target="../media/image20.jpg"/><Relationship Id="rId10" Type="http://schemas.microsoft.com/office/2007/relationships/hdphoto" Target="../media/hdphoto2.wdp"/><Relationship Id="rId19" Type="http://schemas.openxmlformats.org/officeDocument/2006/relationships/image" Target="../media/image18.pn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5.jpg"/><Relationship Id="rId22" Type="http://schemas.openxmlformats.org/officeDocument/2006/relationships/hyperlink" Target="https://www.advocaciasc.com.br/" TargetMode="External"/><Relationship Id="rId27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bvl@gcalaw.com.br" TargetMode="External"/><Relationship Id="rId18" Type="http://schemas.openxmlformats.org/officeDocument/2006/relationships/image" Target="../media/image23.jpg"/><Relationship Id="rId26" Type="http://schemas.openxmlformats.org/officeDocument/2006/relationships/hyperlink" Target="https://globalvisa.com.br/site/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s://www.bancomaxima.com.br/" TargetMode="External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17" Type="http://schemas.openxmlformats.org/officeDocument/2006/relationships/hyperlink" Target="http://www.fambras.org.br/" TargetMode="External"/><Relationship Id="rId25" Type="http://schemas.openxmlformats.org/officeDocument/2006/relationships/image" Target="../media/image26.png"/><Relationship Id="rId2" Type="http://schemas.openxmlformats.org/officeDocument/2006/relationships/image" Target="../media/image2.jpg"/><Relationship Id="rId16" Type="http://schemas.openxmlformats.org/officeDocument/2006/relationships/hyperlink" Target="mailto:dib@fambrashalal.com.br" TargetMode="External"/><Relationship Id="rId20" Type="http://schemas.openxmlformats.org/officeDocument/2006/relationships/hyperlink" Target="mailto:lbezerra@bancomaxima.com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manasserocampello.com.br/" TargetMode="External"/><Relationship Id="rId24" Type="http://schemas.openxmlformats.org/officeDocument/2006/relationships/hyperlink" Target="https://www.h2rpesquisas.com.br/" TargetMode="External"/><Relationship Id="rId5" Type="http://schemas.openxmlformats.org/officeDocument/2006/relationships/image" Target="../media/image21.png"/><Relationship Id="rId15" Type="http://schemas.openxmlformats.org/officeDocument/2006/relationships/hyperlink" Target="http://gcalaw.com.br/" TargetMode="External"/><Relationship Id="rId23" Type="http://schemas.openxmlformats.org/officeDocument/2006/relationships/hyperlink" Target="mailto:alessandra@h2r.com.br" TargetMode="External"/><Relationship Id="rId28" Type="http://schemas.microsoft.com/office/2007/relationships/hdphoto" Target="../media/hdphoto3.wdp"/><Relationship Id="rId10" Type="http://schemas.openxmlformats.org/officeDocument/2006/relationships/hyperlink" Target="mailto:moreira@manasserocampello.com.br" TargetMode="External"/><Relationship Id="rId19" Type="http://schemas.openxmlformats.org/officeDocument/2006/relationships/image" Target="../media/image24.jpg"/><Relationship Id="rId4" Type="http://schemas.openxmlformats.org/officeDocument/2006/relationships/image" Target="../media/image4.svg"/><Relationship Id="rId9" Type="http://schemas.microsoft.com/office/2007/relationships/hdphoto" Target="../media/hdphoto2.wdp"/><Relationship Id="rId14" Type="http://schemas.openxmlformats.org/officeDocument/2006/relationships/hyperlink" Target="mailto:acc@gcalaw.com.br" TargetMode="External"/><Relationship Id="rId22" Type="http://schemas.openxmlformats.org/officeDocument/2006/relationships/image" Target="../media/image25.PNG"/><Relationship Id="rId27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bankfab.com/en-ae/personal" TargetMode="External"/><Relationship Id="rId18" Type="http://schemas.openxmlformats.org/officeDocument/2006/relationships/image" Target="../media/image30.png"/><Relationship Id="rId26" Type="http://schemas.openxmlformats.org/officeDocument/2006/relationships/hyperlink" Target="https://afimacglobal.com/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hyperlink" Target="mailto:Angela.martins@bankfab.com" TargetMode="External"/><Relationship Id="rId17" Type="http://schemas.openxmlformats.org/officeDocument/2006/relationships/hyperlink" Target="https://unihalal.org/" TargetMode="External"/><Relationship Id="rId25" Type="http://schemas.openxmlformats.org/officeDocument/2006/relationships/hyperlink" Target="mailto:aoliveira@afimacglobal.com" TargetMode="External"/><Relationship Id="rId2" Type="http://schemas.openxmlformats.org/officeDocument/2006/relationships/image" Target="../media/image14.jpg"/><Relationship Id="rId16" Type="http://schemas.openxmlformats.org/officeDocument/2006/relationships/hyperlink" Target="mailto:moussa.nassar@unihalal.org" TargetMode="External"/><Relationship Id="rId20" Type="http://schemas.openxmlformats.org/officeDocument/2006/relationships/hyperlink" Target="http://www.soutocorrea.com.b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microsoft.com/office/2007/relationships/hdphoto" Target="../media/hdphoto2.wdp"/><Relationship Id="rId24" Type="http://schemas.openxmlformats.org/officeDocument/2006/relationships/image" Target="../media/image32.jpeg"/><Relationship Id="rId5" Type="http://schemas.openxmlformats.org/officeDocument/2006/relationships/image" Target="../media/image27.png"/><Relationship Id="rId15" Type="http://schemas.openxmlformats.org/officeDocument/2006/relationships/hyperlink" Target="http://oprimolog.com.br/" TargetMode="External"/><Relationship Id="rId23" Type="http://schemas.openxmlformats.org/officeDocument/2006/relationships/hyperlink" Target="https://www.bancobs2.com.br/" TargetMode="External"/><Relationship Id="rId28" Type="http://schemas.microsoft.com/office/2007/relationships/hdphoto" Target="../media/hdphoto3.wdp"/><Relationship Id="rId10" Type="http://schemas.openxmlformats.org/officeDocument/2006/relationships/image" Target="../media/image7.png"/><Relationship Id="rId19" Type="http://schemas.openxmlformats.org/officeDocument/2006/relationships/hyperlink" Target="mailto:raphael.jadao@soutocorrea.com.br" TargetMode="External"/><Relationship Id="rId4" Type="http://schemas.openxmlformats.org/officeDocument/2006/relationships/image" Target="../media/image4.svg"/><Relationship Id="rId9" Type="http://schemas.microsoft.com/office/2007/relationships/hdphoto" Target="../media/hdphoto1.wdp"/><Relationship Id="rId14" Type="http://schemas.openxmlformats.org/officeDocument/2006/relationships/hyperlink" Target="mailto:augusto@oprimolog.com.br" TargetMode="External"/><Relationship Id="rId22" Type="http://schemas.openxmlformats.org/officeDocument/2006/relationships/hyperlink" Target="mailto:gustavo.pieratti@bs2.com" TargetMode="External"/><Relationship Id="rId27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7.png"/><Relationship Id="rId18" Type="http://schemas.openxmlformats.org/officeDocument/2006/relationships/hyperlink" Target="https://www.veirano.com.br/" TargetMode="External"/><Relationship Id="rId26" Type="http://schemas.openxmlformats.org/officeDocument/2006/relationships/hyperlink" Target="https://meklogistics.com.br/" TargetMode="External"/><Relationship Id="rId3" Type="http://schemas.openxmlformats.org/officeDocument/2006/relationships/image" Target="../media/image3.png"/><Relationship Id="rId21" Type="http://schemas.openxmlformats.org/officeDocument/2006/relationships/hyperlink" Target="mailto:fernando.crespo@crespogregio.com.br" TargetMode="External"/><Relationship Id="rId7" Type="http://schemas.openxmlformats.org/officeDocument/2006/relationships/image" Target="../media/image35.png"/><Relationship Id="rId12" Type="http://schemas.microsoft.com/office/2007/relationships/hdphoto" Target="../media/hdphoto1.wdp"/><Relationship Id="rId17" Type="http://schemas.openxmlformats.org/officeDocument/2006/relationships/hyperlink" Target="mailto:fabio.figueira@veirano.com.br" TargetMode="External"/><Relationship Id="rId25" Type="http://schemas.openxmlformats.org/officeDocument/2006/relationships/hyperlink" Target="mailto:juliana.sargento@meklogistics.com.br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www.unimar.br/site/" TargetMode="External"/><Relationship Id="rId20" Type="http://schemas.openxmlformats.org/officeDocument/2006/relationships/hyperlink" Target="https://www.tivolihotels.com/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11" Type="http://schemas.openxmlformats.org/officeDocument/2006/relationships/image" Target="../media/image6.png"/><Relationship Id="rId24" Type="http://schemas.openxmlformats.org/officeDocument/2006/relationships/hyperlink" Target="http://www.sateldespachos.com.br/" TargetMode="External"/><Relationship Id="rId5" Type="http://schemas.openxmlformats.org/officeDocument/2006/relationships/image" Target="../media/image33.png"/><Relationship Id="rId15" Type="http://schemas.openxmlformats.org/officeDocument/2006/relationships/hyperlink" Target="mailto:poliveira@unigroup.com.br" TargetMode="External"/><Relationship Id="rId23" Type="http://schemas.openxmlformats.org/officeDocument/2006/relationships/hyperlink" Target="mailto:carlinhos@sateldespachos.com.br" TargetMode="External"/><Relationship Id="rId28" Type="http://schemas.microsoft.com/office/2007/relationships/hdphoto" Target="../media/hdphoto3.wdp"/><Relationship Id="rId10" Type="http://schemas.openxmlformats.org/officeDocument/2006/relationships/image" Target="../media/image38.jpg"/><Relationship Id="rId19" Type="http://schemas.openxmlformats.org/officeDocument/2006/relationships/hyperlink" Target="mailto:lstangueti@tivolihotels.com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37.jpg"/><Relationship Id="rId14" Type="http://schemas.microsoft.com/office/2007/relationships/hdphoto" Target="../media/hdphoto2.wdp"/><Relationship Id="rId22" Type="http://schemas.openxmlformats.org/officeDocument/2006/relationships/hyperlink" Target="https://crespogregio.com.br/" TargetMode="External"/><Relationship Id="rId27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2.png"/><Relationship Id="rId18" Type="http://schemas.openxmlformats.org/officeDocument/2006/relationships/image" Target="../media/image13.png"/><Relationship Id="rId26" Type="http://schemas.openxmlformats.org/officeDocument/2006/relationships/hyperlink" Target="mailto:csinfo@gulf-freight-eg.com" TargetMode="External"/><Relationship Id="rId3" Type="http://schemas.openxmlformats.org/officeDocument/2006/relationships/image" Target="../media/image3.png"/><Relationship Id="rId21" Type="http://schemas.openxmlformats.org/officeDocument/2006/relationships/hyperlink" Target="https://www.bakermckenzie.com/en" TargetMode="External"/><Relationship Id="rId7" Type="http://schemas.microsoft.com/office/2007/relationships/hdphoto" Target="../media/hdphoto1.wdp"/><Relationship Id="rId12" Type="http://schemas.openxmlformats.org/officeDocument/2006/relationships/image" Target="../media/image41.JPG"/><Relationship Id="rId17" Type="http://schemas.openxmlformats.org/officeDocument/2006/relationships/hyperlink" Target="https://adglegal.com/" TargetMode="External"/><Relationship Id="rId25" Type="http://schemas.openxmlformats.org/officeDocument/2006/relationships/hyperlink" Target="http://glasgowconsultinggroup.com/" TargetMode="External"/><Relationship Id="rId2" Type="http://schemas.openxmlformats.org/officeDocument/2006/relationships/image" Target="../media/image14.jpg"/><Relationship Id="rId16" Type="http://schemas.openxmlformats.org/officeDocument/2006/relationships/image" Target="../media/image44.png"/><Relationship Id="rId20" Type="http://schemas.openxmlformats.org/officeDocument/2006/relationships/hyperlink" Target="mailto:tarek.saad@bakermckenzi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0.jpg"/><Relationship Id="rId24" Type="http://schemas.openxmlformats.org/officeDocument/2006/relationships/hyperlink" Target="mailto:vp@glasgowconsultinggroup.com" TargetMode="External"/><Relationship Id="rId5" Type="http://schemas.openxmlformats.org/officeDocument/2006/relationships/hyperlink" Target="http://marketing.dafz.ae/promotionsc19bc" TargetMode="External"/><Relationship Id="rId15" Type="http://schemas.openxmlformats.org/officeDocument/2006/relationships/hyperlink" Target="http://highclassbrazil.com/" TargetMode="External"/><Relationship Id="rId23" Type="http://schemas.openxmlformats.org/officeDocument/2006/relationships/image" Target="../media/image45.jpg"/><Relationship Id="rId10" Type="http://schemas.openxmlformats.org/officeDocument/2006/relationships/image" Target="../media/image39.png"/><Relationship Id="rId19" Type="http://schemas.microsoft.com/office/2007/relationships/hdphoto" Target="../media/hdphoto3.wdp"/><Relationship Id="rId4" Type="http://schemas.openxmlformats.org/officeDocument/2006/relationships/image" Target="../media/image4.svg"/><Relationship Id="rId9" Type="http://schemas.microsoft.com/office/2007/relationships/hdphoto" Target="../media/hdphoto2.wdp"/><Relationship Id="rId14" Type="http://schemas.openxmlformats.org/officeDocument/2006/relationships/image" Target="../media/image43.svg"/><Relationship Id="rId22" Type="http://schemas.openxmlformats.org/officeDocument/2006/relationships/hyperlink" Target="mailto:nahmed@dafz.ae" TargetMode="External"/><Relationship Id="rId27" Type="http://schemas.openxmlformats.org/officeDocument/2006/relationships/hyperlink" Target="https://www.gulf-freight-eg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8.jpeg"/><Relationship Id="rId18" Type="http://schemas.openxmlformats.org/officeDocument/2006/relationships/hyperlink" Target="http://highclassbrazil.com/" TargetMode="External"/><Relationship Id="rId3" Type="http://schemas.openxmlformats.org/officeDocument/2006/relationships/image" Target="../media/image3.pn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hyperlink" Target="mailto:mohamedlotfi_lawyer@hotmail.com" TargetMode="External"/><Relationship Id="rId17" Type="http://schemas.openxmlformats.org/officeDocument/2006/relationships/hyperlink" Target="mailto:larissa@highclassbrazil.com" TargetMode="External"/><Relationship Id="rId2" Type="http://schemas.openxmlformats.org/officeDocument/2006/relationships/image" Target="../media/image2.jpg"/><Relationship Id="rId16" Type="http://schemas.openxmlformats.org/officeDocument/2006/relationships/image" Target="../media/image4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7.svg"/><Relationship Id="rId5" Type="http://schemas.openxmlformats.org/officeDocument/2006/relationships/image" Target="../media/image6.png"/><Relationship Id="rId15" Type="http://schemas.openxmlformats.org/officeDocument/2006/relationships/hyperlink" Target="http://www.primegroup.ae/" TargetMode="External"/><Relationship Id="rId10" Type="http://schemas.openxmlformats.org/officeDocument/2006/relationships/image" Target="../media/image46.png"/><Relationship Id="rId19" Type="http://schemas.openxmlformats.org/officeDocument/2006/relationships/image" Target="../media/image44.png"/><Relationship Id="rId4" Type="http://schemas.openxmlformats.org/officeDocument/2006/relationships/image" Target="../media/image4.svg"/><Relationship Id="rId9" Type="http://schemas.openxmlformats.org/officeDocument/2006/relationships/hyperlink" Target="https://www.kizad.ae/" TargetMode="External"/><Relationship Id="rId14" Type="http://schemas.openxmlformats.org/officeDocument/2006/relationships/hyperlink" Target="mailto:angeline@primegroup.a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Pessoas sentadas ao redor de uma mesa&#10;&#10;Descrição gerada com alta confiança">
            <a:extLst>
              <a:ext uri="{FF2B5EF4-FFF2-40B4-BE49-F238E27FC236}">
                <a16:creationId xmlns:a16="http://schemas.microsoft.com/office/drawing/2014/main" id="{3883D4F8-5545-4708-B548-D89CD0FB0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205750"/>
            <a:ext cx="12191980" cy="685799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294710D-B7B6-40A9-B7A3-D8DD1936E02E}"/>
              </a:ext>
            </a:extLst>
          </p:cNvPr>
          <p:cNvSpPr/>
          <p:nvPr/>
        </p:nvSpPr>
        <p:spPr>
          <a:xfrm>
            <a:off x="7593496" y="3021496"/>
            <a:ext cx="4492487" cy="1166191"/>
          </a:xfrm>
          <a:prstGeom prst="rect">
            <a:avLst/>
          </a:prstGeom>
          <a:solidFill>
            <a:srgbClr val="013857"/>
          </a:solidFill>
          <a:ln>
            <a:solidFill>
              <a:srgbClr val="013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4F8504-490E-462D-A081-9ACE3D500383}"/>
              </a:ext>
            </a:extLst>
          </p:cNvPr>
          <p:cNvSpPr txBox="1"/>
          <p:nvPr/>
        </p:nvSpPr>
        <p:spPr>
          <a:xfrm>
            <a:off x="7023652" y="3021496"/>
            <a:ext cx="506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>
                <a:solidFill>
                  <a:schemeClr val="bg1"/>
                </a:solidFill>
              </a:rPr>
              <a:t>الشركات الأعضاء المنتسبة إلى الغرفة التجارية العربية البرازيلية لديها امتيازات خاصة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2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7F40C55-69A0-425B-B7D3-D6E66AD1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0D6AF1C-F6F6-4CAD-8BD9-B90E2871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6608" y="107697"/>
            <a:ext cx="1209467" cy="47148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25A9AD4-6BC7-4E31-8B08-82ED8F94E07D}"/>
              </a:ext>
            </a:extLst>
          </p:cNvPr>
          <p:cNvSpPr/>
          <p:nvPr/>
        </p:nvSpPr>
        <p:spPr>
          <a:xfrm>
            <a:off x="3132637" y="23124"/>
            <a:ext cx="5743799" cy="715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FD714D-3AC6-49BD-AC1B-9CFD9103A270}"/>
              </a:ext>
            </a:extLst>
          </p:cNvPr>
          <p:cNvSpPr txBox="1"/>
          <p:nvPr/>
        </p:nvSpPr>
        <p:spPr>
          <a:xfrm>
            <a:off x="3200164" y="69687"/>
            <a:ext cx="57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مجموعة المزايا الحصرية للغرفة التجارية العربية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الشركات الأعضاء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AAD7558-F045-451B-8942-C9C744376435}"/>
              </a:ext>
            </a:extLst>
          </p:cNvPr>
          <p:cNvSpPr/>
          <p:nvPr/>
        </p:nvSpPr>
        <p:spPr>
          <a:xfrm>
            <a:off x="397562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31DBF7E-E884-49B8-84B1-38E99532A2C5}"/>
              </a:ext>
            </a:extLst>
          </p:cNvPr>
          <p:cNvSpPr/>
          <p:nvPr/>
        </p:nvSpPr>
        <p:spPr>
          <a:xfrm>
            <a:off x="4256596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A807F8C-D070-4072-BBFE-A2CDE68FBA3A}"/>
              </a:ext>
            </a:extLst>
          </p:cNvPr>
          <p:cNvSpPr/>
          <p:nvPr/>
        </p:nvSpPr>
        <p:spPr>
          <a:xfrm>
            <a:off x="8115630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FC4137D-DC73-4197-8453-7C8138C9D3FC}"/>
              </a:ext>
            </a:extLst>
          </p:cNvPr>
          <p:cNvSpPr/>
          <p:nvPr/>
        </p:nvSpPr>
        <p:spPr>
          <a:xfrm>
            <a:off x="397562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4226AEA-686A-4236-8205-D37D1DBEA617}"/>
              </a:ext>
            </a:extLst>
          </p:cNvPr>
          <p:cNvSpPr/>
          <p:nvPr/>
        </p:nvSpPr>
        <p:spPr>
          <a:xfrm>
            <a:off x="4256596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CF4B446-0016-4DD2-9815-A5BAC8825065}"/>
              </a:ext>
            </a:extLst>
          </p:cNvPr>
          <p:cNvSpPr/>
          <p:nvPr/>
        </p:nvSpPr>
        <p:spPr>
          <a:xfrm>
            <a:off x="8115630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01225EA-1632-4562-8849-09C1B4EE4A61}"/>
              </a:ext>
            </a:extLst>
          </p:cNvPr>
          <p:cNvSpPr txBox="1"/>
          <p:nvPr/>
        </p:nvSpPr>
        <p:spPr>
          <a:xfrm>
            <a:off x="516552" y="1736865"/>
            <a:ext cx="339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>
                <a:latin typeface="+mj-lt"/>
              </a:rPr>
              <a:t>خصومات تصل إلى 30% على الرحلات التي تقوم بها الشركات</a:t>
            </a:r>
            <a:endParaRPr lang="pt-BR" dirty="0">
              <a:latin typeface="+mj-lt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2304721-5DCA-4886-90D3-FF55978912B6}"/>
              </a:ext>
            </a:extLst>
          </p:cNvPr>
          <p:cNvSpPr txBox="1"/>
          <p:nvPr/>
        </p:nvSpPr>
        <p:spPr>
          <a:xfrm>
            <a:off x="869048" y="1525860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سياحة</a:t>
            </a:r>
            <a:endParaRPr lang="pt-BR" sz="1400" b="1" dirty="0">
              <a:latin typeface="+mj-lt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8420DA4-2D2E-4177-98AE-34E89BE8ACFF}"/>
              </a:ext>
            </a:extLst>
          </p:cNvPr>
          <p:cNvSpPr/>
          <p:nvPr/>
        </p:nvSpPr>
        <p:spPr>
          <a:xfrm>
            <a:off x="8208850" y="2146821"/>
            <a:ext cx="3649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500" dirty="0">
                <a:latin typeface="+mj-lt"/>
              </a:rPr>
              <a:t>خصم بنسبة 10% على الخدمات الاستشارية بشأن تصديق الوثائق</a:t>
            </a:r>
            <a:endParaRPr lang="pt-BR" sz="1500" dirty="0">
              <a:latin typeface="+mj-lt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9A53C03-DEFD-4104-8C20-E3BEFABECBC1}"/>
              </a:ext>
            </a:extLst>
          </p:cNvPr>
          <p:cNvSpPr/>
          <p:nvPr/>
        </p:nvSpPr>
        <p:spPr>
          <a:xfrm>
            <a:off x="4677470" y="1982565"/>
            <a:ext cx="280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خصم بقيمة 10% عند إصدار شهادة الحلال</a:t>
            </a:r>
            <a:endParaRPr lang="pt-BR" dirty="0">
              <a:latin typeface="+mj-lt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E2DA4016-48B8-48AB-AD3F-4FA4ACA7291E}"/>
              </a:ext>
            </a:extLst>
          </p:cNvPr>
          <p:cNvSpPr/>
          <p:nvPr/>
        </p:nvSpPr>
        <p:spPr>
          <a:xfrm>
            <a:off x="4274023" y="4819120"/>
            <a:ext cx="3647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</a:rPr>
              <a:t>مشورة المجانية حول مواضيع الجمارك واللوجستية</a:t>
            </a:r>
          </a:p>
          <a:p>
            <a:pPr marL="285750" lvl="0" indent="-285750" algn="ctr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1400" dirty="0">
                <a:latin typeface="Calibri" panose="020F0502020204030204" pitchFamily="34" charset="0"/>
                <a:ea typeface="Calibri" panose="020F0502020204030204" pitchFamily="34" charset="0"/>
              </a:rPr>
              <a:t>تجميع الفواتير لمدة 30 يوم والدفع في نهاية المهلة</a:t>
            </a:r>
            <a:endParaRPr lang="ar-SA" sz="1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 rtl="1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r-SA" sz="1400" dirty="0">
                <a:latin typeface="Calibri" panose="020F0502020204030204" pitchFamily="34" charset="0"/>
              </a:rPr>
              <a:t>تأمين مجاني مدفوع من قبل الشركة على الشحنات التي لا يتجاوز مبلغها 100.000 ريال برازيلي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65706DC8-84C1-4632-AF9F-3AC42F553A93}"/>
              </a:ext>
            </a:extLst>
          </p:cNvPr>
          <p:cNvSpPr/>
          <p:nvPr/>
        </p:nvSpPr>
        <p:spPr>
          <a:xfrm>
            <a:off x="948582" y="4933994"/>
            <a:ext cx="27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خصم بنسبة 5% على الخدمات والفواتير</a:t>
            </a:r>
            <a:endParaRPr lang="pt-BR" dirty="0">
              <a:latin typeface="+mj-lt"/>
            </a:endParaRPr>
          </a:p>
        </p:txBody>
      </p:sp>
      <p:pic>
        <p:nvPicPr>
          <p:cNvPr id="3" name="Imagem 2" descr="Uma imagem contendo objeto, relógio, luz, monitor&#10;&#10;Descrição gerada automaticamente">
            <a:extLst>
              <a:ext uri="{FF2B5EF4-FFF2-40B4-BE49-F238E27FC236}">
                <a16:creationId xmlns:a16="http://schemas.microsoft.com/office/drawing/2014/main" id="{83B36346-FACE-4DF8-9E17-A29E185B8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0" y="954920"/>
            <a:ext cx="3442902" cy="537706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30195CC9-0D9C-412E-8CF2-F2370EAFB666}"/>
              </a:ext>
            </a:extLst>
          </p:cNvPr>
          <p:cNvSpPr txBox="1"/>
          <p:nvPr/>
        </p:nvSpPr>
        <p:spPr>
          <a:xfrm>
            <a:off x="4746893" y="1530383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مصدّرة شهادات الحلال</a:t>
            </a:r>
            <a:endParaRPr lang="pt-BR" sz="1400" b="1" dirty="0">
              <a:latin typeface="+mj-lt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4736042-4D79-42DA-8AB9-2DF935B23FFE}"/>
              </a:ext>
            </a:extLst>
          </p:cNvPr>
          <p:cNvSpPr txBox="1"/>
          <p:nvPr/>
        </p:nvSpPr>
        <p:spPr>
          <a:xfrm>
            <a:off x="8639540" y="1866392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استشارات مستندية</a:t>
            </a:r>
            <a:endParaRPr lang="pt-BR" sz="1400" b="1" dirty="0">
              <a:latin typeface="+mj-lt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37CCBF2-2FA0-41E2-8B53-00C685ACF5D6}"/>
              </a:ext>
            </a:extLst>
          </p:cNvPr>
          <p:cNvSpPr/>
          <p:nvPr/>
        </p:nvSpPr>
        <p:spPr>
          <a:xfrm>
            <a:off x="665667" y="2696854"/>
            <a:ext cx="28031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ريناتو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أوريليانو</a:t>
            </a:r>
            <a:endParaRPr lang="pt-BR" sz="1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hlinkClick r:id="rId6"/>
              </a:rPr>
              <a:t>renato@travelplustur.com.br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99158-0545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7"/>
              </a:rPr>
              <a:t>https://www.travelplustur.com.br/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5D5D415B-9882-4D29-846E-BBFAD911195D}"/>
              </a:ext>
            </a:extLst>
          </p:cNvPr>
          <p:cNvSpPr/>
          <p:nvPr/>
        </p:nvSpPr>
        <p:spPr>
          <a:xfrm>
            <a:off x="4542393" y="2668044"/>
            <a:ext cx="2548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+mj-lt"/>
                <a:ea typeface="Calibri" panose="020F0502020204030204" pitchFamily="34" charset="0"/>
              </a:rPr>
              <a:t>ناصر الدين خزرجي</a:t>
            </a:r>
            <a:endParaRPr lang="pt-BR" sz="14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+mj-lt"/>
                <a:ea typeface="Calibri" panose="020F0502020204030204" pitchFamily="34" charset="0"/>
                <a:hlinkClick r:id="rId8"/>
              </a:rPr>
              <a:t>nasser@alimentoshalal.com.br</a:t>
            </a:r>
            <a:r>
              <a:rPr lang="nb-NO" sz="14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(11) 99294-2853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9"/>
              </a:rPr>
              <a:t>https://alimentoshalal.com.br/</a:t>
            </a:r>
            <a:endParaRPr lang="pt-BR" sz="14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2" name="Gráfico 20" descr="Telefone">
            <a:extLst>
              <a:ext uri="{FF2B5EF4-FFF2-40B4-BE49-F238E27FC236}">
                <a16:creationId xmlns:a16="http://schemas.microsoft.com/office/drawing/2014/main" id="{1B2DAFAC-D59A-4A38-A609-34B0F1F07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853" y="3182210"/>
            <a:ext cx="228601" cy="228601"/>
          </a:xfrm>
          <a:prstGeom prst="rect">
            <a:avLst/>
          </a:prstGeom>
        </p:spPr>
      </p:pic>
      <p:pic>
        <p:nvPicPr>
          <p:cNvPr id="53" name="Gráfico 7" descr="Envelope">
            <a:extLst>
              <a:ext uri="{FF2B5EF4-FFF2-40B4-BE49-F238E27FC236}">
                <a16:creationId xmlns:a16="http://schemas.microsoft.com/office/drawing/2014/main" id="{C497FB5D-7210-4AF4-8BEB-1099C16E4B3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854" y="2977184"/>
            <a:ext cx="228600" cy="228600"/>
          </a:xfrm>
          <a:prstGeom prst="rect">
            <a:avLst/>
          </a:prstGeom>
        </p:spPr>
      </p:pic>
      <p:pic>
        <p:nvPicPr>
          <p:cNvPr id="54" name="Gráfico 20" descr="Telefone">
            <a:extLst>
              <a:ext uri="{FF2B5EF4-FFF2-40B4-BE49-F238E27FC236}">
                <a16:creationId xmlns:a16="http://schemas.microsoft.com/office/drawing/2014/main" id="{16DF0713-E805-4E45-BD58-DFA6A023E86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328" y="3148006"/>
            <a:ext cx="228601" cy="228601"/>
          </a:xfrm>
          <a:prstGeom prst="rect">
            <a:avLst/>
          </a:prstGeom>
        </p:spPr>
      </p:pic>
      <p:pic>
        <p:nvPicPr>
          <p:cNvPr id="55" name="Gráfico 7" descr="Envelope">
            <a:extLst>
              <a:ext uri="{FF2B5EF4-FFF2-40B4-BE49-F238E27FC236}">
                <a16:creationId xmlns:a16="http://schemas.microsoft.com/office/drawing/2014/main" id="{51DFE046-161F-46F0-BFC1-AB448A700C1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329" y="2942980"/>
            <a:ext cx="228600" cy="228600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6598FDD8-FEB3-4253-8652-D9A3CA7D835D}"/>
              </a:ext>
            </a:extLst>
          </p:cNvPr>
          <p:cNvSpPr/>
          <p:nvPr/>
        </p:nvSpPr>
        <p:spPr>
          <a:xfrm>
            <a:off x="8345132" y="2673572"/>
            <a:ext cx="3444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+mj-lt"/>
                <a:ea typeface="Calibri" panose="020F0502020204030204" pitchFamily="34" charset="0"/>
              </a:rPr>
              <a:t>جوزياني</a:t>
            </a:r>
            <a:r>
              <a:rPr lang="ar-SA" sz="14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ar-SA" sz="1400" b="1" dirty="0" err="1">
                <a:latin typeface="+mj-lt"/>
                <a:ea typeface="Calibri" panose="020F0502020204030204" pitchFamily="34" charset="0"/>
              </a:rPr>
              <a:t>سانسيفيرينو</a:t>
            </a:r>
            <a:endParaRPr lang="pt-BR" sz="14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+mj-lt"/>
                <a:ea typeface="Calibri" panose="020F0502020204030204" pitchFamily="34" charset="0"/>
                <a:hlinkClick r:id="rId14"/>
              </a:rPr>
              <a:t>uniforb@uniforb.com.br</a:t>
            </a:r>
            <a:r>
              <a:rPr lang="nb-NO" sz="14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(11) 99565-8622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5"/>
              </a:rPr>
              <a:t>http://www.uniforb.com.br/SiteHome.aspx</a:t>
            </a:r>
            <a:endParaRPr lang="pt-BR" sz="14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8" name="Gráfico 20" descr="Telefone">
            <a:extLst>
              <a:ext uri="{FF2B5EF4-FFF2-40B4-BE49-F238E27FC236}">
                <a16:creationId xmlns:a16="http://schemas.microsoft.com/office/drawing/2014/main" id="{E31127E8-D301-4013-A7F7-A7A3F4A48F7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696" y="3159294"/>
            <a:ext cx="228601" cy="228601"/>
          </a:xfrm>
          <a:prstGeom prst="rect">
            <a:avLst/>
          </a:prstGeom>
        </p:spPr>
      </p:pic>
      <p:pic>
        <p:nvPicPr>
          <p:cNvPr id="60" name="Gráfico 7" descr="Envelope">
            <a:extLst>
              <a:ext uri="{FF2B5EF4-FFF2-40B4-BE49-F238E27FC236}">
                <a16:creationId xmlns:a16="http://schemas.microsoft.com/office/drawing/2014/main" id="{2E493E84-9DFA-4F51-A282-8EE684C07D2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697" y="2954268"/>
            <a:ext cx="228600" cy="228600"/>
          </a:xfrm>
          <a:prstGeom prst="rect">
            <a:avLst/>
          </a:prstGeom>
        </p:spPr>
      </p:pic>
      <p:sp>
        <p:nvSpPr>
          <p:cNvPr id="61" name="CaixaDeTexto 60">
            <a:extLst>
              <a:ext uri="{FF2B5EF4-FFF2-40B4-BE49-F238E27FC236}">
                <a16:creationId xmlns:a16="http://schemas.microsoft.com/office/drawing/2014/main" id="{2C9FB980-213A-4EEB-A7CD-67666DDF03D5}"/>
              </a:ext>
            </a:extLst>
          </p:cNvPr>
          <p:cNvSpPr txBox="1"/>
          <p:nvPr/>
        </p:nvSpPr>
        <p:spPr>
          <a:xfrm>
            <a:off x="969573" y="4619257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نقل التنفيذيين</a:t>
            </a:r>
            <a:endParaRPr lang="pt-BR" sz="1400" b="1" dirty="0">
              <a:latin typeface="+mj-lt"/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48053FCF-10CB-4E30-9E3A-169B549265A9}"/>
              </a:ext>
            </a:extLst>
          </p:cNvPr>
          <p:cNvSpPr/>
          <p:nvPr/>
        </p:nvSpPr>
        <p:spPr>
          <a:xfrm>
            <a:off x="4487276" y="5726514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+mj-lt"/>
                <a:ea typeface="Calibri" panose="020F0502020204030204" pitchFamily="34" charset="0"/>
              </a:rPr>
              <a:t>إيرالدو</a:t>
            </a:r>
            <a:r>
              <a:rPr lang="ar-SA" sz="1400" b="1" dirty="0">
                <a:latin typeface="+mj-lt"/>
                <a:ea typeface="Calibri" panose="020F0502020204030204" pitchFamily="34" charset="0"/>
              </a:rPr>
              <a:t> باسوس</a:t>
            </a:r>
            <a:endParaRPr lang="nb-NO" sz="1400" b="1" dirty="0">
              <a:latin typeface="+mj-lt"/>
              <a:ea typeface="Calibri" panose="020F0502020204030204" pitchFamily="34" charset="0"/>
            </a:endParaRPr>
          </a:p>
          <a:p>
            <a:r>
              <a:rPr lang="pt-BR" sz="1400" dirty="0">
                <a:latin typeface="+mj-lt"/>
                <a:hlinkClick r:id="rId16"/>
              </a:rPr>
              <a:t>eraldo.passos@attrius.com.br</a:t>
            </a:r>
            <a:r>
              <a:rPr lang="pt-BR" sz="1400" dirty="0">
                <a:latin typeface="+mj-lt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(</a:t>
            </a:r>
            <a:r>
              <a:rPr lang="pt-BR" sz="1400" dirty="0">
                <a:latin typeface="+mj-lt"/>
              </a:rPr>
              <a:t>13) 99107-6533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7"/>
              </a:rPr>
              <a:t>https://attriusgroup.com.br/site/</a:t>
            </a:r>
            <a:endParaRPr lang="pt-BR" sz="14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72" name="Gráfico 20" descr="Telefone">
            <a:extLst>
              <a:ext uri="{FF2B5EF4-FFF2-40B4-BE49-F238E27FC236}">
                <a16:creationId xmlns:a16="http://schemas.microsoft.com/office/drawing/2014/main" id="{4FB7B6B8-FEF5-45F1-BB56-532713E65E3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328" y="6208665"/>
            <a:ext cx="228601" cy="228601"/>
          </a:xfrm>
          <a:prstGeom prst="rect">
            <a:avLst/>
          </a:prstGeom>
        </p:spPr>
      </p:pic>
      <p:pic>
        <p:nvPicPr>
          <p:cNvPr id="73" name="Gráfico 7" descr="Envelope">
            <a:extLst>
              <a:ext uri="{FF2B5EF4-FFF2-40B4-BE49-F238E27FC236}">
                <a16:creationId xmlns:a16="http://schemas.microsoft.com/office/drawing/2014/main" id="{9C8D8FF8-5949-4E3D-A45F-2FDB361FEB6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329" y="6003639"/>
            <a:ext cx="228600" cy="228600"/>
          </a:xfrm>
          <a:prstGeom prst="rect">
            <a:avLst/>
          </a:prstGeom>
        </p:spPr>
      </p:pic>
      <p:sp>
        <p:nvSpPr>
          <p:cNvPr id="74" name="Retângulo 73">
            <a:extLst>
              <a:ext uri="{FF2B5EF4-FFF2-40B4-BE49-F238E27FC236}">
                <a16:creationId xmlns:a16="http://schemas.microsoft.com/office/drawing/2014/main" id="{3DF3A951-9262-4871-AB0D-5A7119E8B05D}"/>
              </a:ext>
            </a:extLst>
          </p:cNvPr>
          <p:cNvSpPr/>
          <p:nvPr/>
        </p:nvSpPr>
        <p:spPr>
          <a:xfrm>
            <a:off x="677035" y="5704142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+mj-lt"/>
                <a:ea typeface="Calibri" panose="020F0502020204030204" pitchFamily="34" charset="0"/>
              </a:rPr>
              <a:t>ألمير</a:t>
            </a:r>
            <a:r>
              <a:rPr lang="ar-SA" sz="14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ar-SA" sz="1400" b="1" dirty="0" err="1">
                <a:latin typeface="+mj-lt"/>
                <a:ea typeface="Calibri" panose="020F0502020204030204" pitchFamily="34" charset="0"/>
              </a:rPr>
              <a:t>غراماني</a:t>
            </a:r>
            <a:endParaRPr lang="nb-NO" sz="1400" b="1" dirty="0">
              <a:latin typeface="+mj-lt"/>
              <a:ea typeface="Calibri" panose="020F0502020204030204" pitchFamily="34" charset="0"/>
            </a:endParaRPr>
          </a:p>
          <a:p>
            <a:r>
              <a:rPr lang="pt-BR" sz="1400" dirty="0">
                <a:latin typeface="+mj-lt"/>
                <a:hlinkClick r:id="rId18"/>
              </a:rPr>
              <a:t>gramani@camkar.com.br</a:t>
            </a:r>
            <a:r>
              <a:rPr lang="pt-BR" sz="1400" dirty="0">
                <a:latin typeface="+mj-lt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(11) 97312-1873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9"/>
              </a:rPr>
              <a:t>https://camkar.com.br/</a:t>
            </a:r>
            <a:endParaRPr lang="pt-BR" sz="14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75" name="Gráfico 20" descr="Telefone">
            <a:extLst>
              <a:ext uri="{FF2B5EF4-FFF2-40B4-BE49-F238E27FC236}">
                <a16:creationId xmlns:a16="http://schemas.microsoft.com/office/drawing/2014/main" id="{6BEC512A-4063-47AE-8FC0-CB9770AFBF3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01" y="6183543"/>
            <a:ext cx="228601" cy="228601"/>
          </a:xfrm>
          <a:prstGeom prst="rect">
            <a:avLst/>
          </a:prstGeom>
        </p:spPr>
      </p:pic>
      <p:pic>
        <p:nvPicPr>
          <p:cNvPr id="76" name="Gráfico 7" descr="Envelope">
            <a:extLst>
              <a:ext uri="{FF2B5EF4-FFF2-40B4-BE49-F238E27FC236}">
                <a16:creationId xmlns:a16="http://schemas.microsoft.com/office/drawing/2014/main" id="{10BEA463-F3B0-48E9-BDE8-5C583807E92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300" y="5991318"/>
            <a:ext cx="228600" cy="228600"/>
          </a:xfrm>
          <a:prstGeom prst="rect">
            <a:avLst/>
          </a:prstGeom>
        </p:spPr>
      </p:pic>
      <p:pic>
        <p:nvPicPr>
          <p:cNvPr id="12" name="Imagem 11" descr="Uma imagem contendo janela&#10;&#10;Descrição gerada automaticamente">
            <a:extLst>
              <a:ext uri="{FF2B5EF4-FFF2-40B4-BE49-F238E27FC236}">
                <a16:creationId xmlns:a16="http://schemas.microsoft.com/office/drawing/2014/main" id="{C6986DE4-80CD-4BC0-9812-E355E4225E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329" y="844492"/>
            <a:ext cx="1114486" cy="1026626"/>
          </a:xfrm>
          <a:prstGeom prst="rect">
            <a:avLst/>
          </a:prstGeom>
        </p:spPr>
      </p:pic>
      <p:sp>
        <p:nvSpPr>
          <p:cNvPr id="89" name="Retângulo 88">
            <a:extLst>
              <a:ext uri="{FF2B5EF4-FFF2-40B4-BE49-F238E27FC236}">
                <a16:creationId xmlns:a16="http://schemas.microsoft.com/office/drawing/2014/main" id="{C9DECB0B-D92F-475B-8A3D-91F0313198BA}"/>
              </a:ext>
            </a:extLst>
          </p:cNvPr>
          <p:cNvSpPr/>
          <p:nvPr/>
        </p:nvSpPr>
        <p:spPr>
          <a:xfrm>
            <a:off x="8610102" y="5044860"/>
            <a:ext cx="27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dirty="0">
                <a:latin typeface="+mj-lt"/>
              </a:rPr>
              <a:t>أول استشارة استراتيجية تمنح مجاناً</a:t>
            </a:r>
            <a:endParaRPr lang="pt-BR" dirty="0">
              <a:latin typeface="+mj-lt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759CE1EA-EA27-4211-9CAD-63D931384CFF}"/>
              </a:ext>
            </a:extLst>
          </p:cNvPr>
          <p:cNvSpPr/>
          <p:nvPr/>
        </p:nvSpPr>
        <p:spPr>
          <a:xfrm>
            <a:off x="8418008" y="5726514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+mj-lt"/>
                <a:ea typeface="Calibri" panose="020F0502020204030204" pitchFamily="34" charset="0"/>
              </a:rPr>
              <a:t>بيدرو</a:t>
            </a:r>
            <a:r>
              <a:rPr lang="ar-SA" sz="1400" b="1" dirty="0">
                <a:latin typeface="+mj-lt"/>
                <a:ea typeface="Calibri" panose="020F0502020204030204" pitchFamily="34" charset="0"/>
              </a:rPr>
              <a:t> مخلوف </a:t>
            </a:r>
            <a:r>
              <a:rPr lang="pt-BR" sz="1400" dirty="0">
                <a:latin typeface="+mj-lt"/>
                <a:ea typeface="Calibri" panose="020F0502020204030204" pitchFamily="34" charset="0"/>
                <a:hlinkClick r:id="rId21"/>
              </a:rPr>
              <a:t>pedro.makhlouf@sportmk.com.br</a:t>
            </a:r>
            <a:endParaRPr lang="pt-BR" sz="14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(11) 97455-3278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2"/>
              </a:rPr>
              <a:t>http://sportmk.com.br/</a:t>
            </a:r>
            <a:endParaRPr lang="pt-BR" sz="14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91" name="Gráfico 20" descr="Telefone">
            <a:extLst>
              <a:ext uri="{FF2B5EF4-FFF2-40B4-BE49-F238E27FC236}">
                <a16:creationId xmlns:a16="http://schemas.microsoft.com/office/drawing/2014/main" id="{EB11AF49-0480-40F0-BB16-4900FF0B714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6325" y="6212236"/>
            <a:ext cx="228601" cy="228601"/>
          </a:xfrm>
          <a:prstGeom prst="rect">
            <a:avLst/>
          </a:prstGeom>
        </p:spPr>
      </p:pic>
      <p:pic>
        <p:nvPicPr>
          <p:cNvPr id="92" name="Gráfico 7" descr="Envelope">
            <a:extLst>
              <a:ext uri="{FF2B5EF4-FFF2-40B4-BE49-F238E27FC236}">
                <a16:creationId xmlns:a16="http://schemas.microsoft.com/office/drawing/2014/main" id="{3D2C3A70-BE8D-4327-BC20-ECC005CAF05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6326" y="6007210"/>
            <a:ext cx="228600" cy="228600"/>
          </a:xfrm>
          <a:prstGeom prst="rect">
            <a:avLst/>
          </a:prstGeom>
        </p:spPr>
      </p:pic>
      <p:pic>
        <p:nvPicPr>
          <p:cNvPr id="93" name="Picture 2" descr="Agência 5:27 Negócios Esportivos">
            <a:extLst>
              <a:ext uri="{FF2B5EF4-FFF2-40B4-BE49-F238E27FC236}">
                <a16:creationId xmlns:a16="http://schemas.microsoft.com/office/drawing/2014/main" id="{DFCB0B07-58A4-48A3-A6B9-CAA96EDFC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72" y="3855166"/>
            <a:ext cx="1594528" cy="7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11EA6595-E571-4FCE-BE09-CBB39BF11A17}"/>
              </a:ext>
            </a:extLst>
          </p:cNvPr>
          <p:cNvSpPr/>
          <p:nvPr/>
        </p:nvSpPr>
        <p:spPr>
          <a:xfrm>
            <a:off x="8470211" y="4621437"/>
            <a:ext cx="2893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وكالة اتصال وتسويق</a:t>
            </a:r>
            <a:endParaRPr lang="pt-BR" sz="1400" b="1" dirty="0">
              <a:latin typeface="+mj-lt"/>
            </a:endParaRPr>
          </a:p>
        </p:txBody>
      </p:sp>
      <p:pic>
        <p:nvPicPr>
          <p:cNvPr id="95" name="Imagem 94" descr="Uma imagem contendo quarto, relógio&#10;&#10;Descrição gerada automaticamente">
            <a:extLst>
              <a:ext uri="{FF2B5EF4-FFF2-40B4-BE49-F238E27FC236}">
                <a16:creationId xmlns:a16="http://schemas.microsoft.com/office/drawing/2014/main" id="{897C552E-067A-4459-82E1-4473188325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85" y="784446"/>
            <a:ext cx="2167758" cy="797294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5ADB194E-B622-4998-B96D-BE8F84FA693B}"/>
              </a:ext>
            </a:extLst>
          </p:cNvPr>
          <p:cNvSpPr txBox="1"/>
          <p:nvPr/>
        </p:nvSpPr>
        <p:spPr>
          <a:xfrm>
            <a:off x="4809958" y="4601199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لوجستية</a:t>
            </a:r>
            <a:endParaRPr lang="pt-BR" sz="1400" b="1" dirty="0">
              <a:latin typeface="+mj-lt"/>
            </a:endParaRPr>
          </a:p>
        </p:txBody>
      </p:sp>
      <p:pic>
        <p:nvPicPr>
          <p:cNvPr id="8" name="Imagem 7" descr="Uma imagem contendo desenho, mesa&#10;&#10;Descrição gerada automaticamente">
            <a:extLst>
              <a:ext uri="{FF2B5EF4-FFF2-40B4-BE49-F238E27FC236}">
                <a16:creationId xmlns:a16="http://schemas.microsoft.com/office/drawing/2014/main" id="{7AAF6BA2-4DBB-4F10-BDE3-55531676BF0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2" y="3867513"/>
            <a:ext cx="2613375" cy="698154"/>
          </a:xfrm>
          <a:prstGeom prst="rect">
            <a:avLst/>
          </a:prstGeom>
        </p:spPr>
      </p:pic>
      <p:pic>
        <p:nvPicPr>
          <p:cNvPr id="4" name="Imagem 3" descr="Uma imagem contendo foto, homem, bola, fazendo&#10;&#10;Descrição gerada automaticamente">
            <a:extLst>
              <a:ext uri="{FF2B5EF4-FFF2-40B4-BE49-F238E27FC236}">
                <a16:creationId xmlns:a16="http://schemas.microsoft.com/office/drawing/2014/main" id="{5F490D76-B7C7-459C-AB3E-DD114D7C714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82" y="3851820"/>
            <a:ext cx="2540361" cy="783278"/>
          </a:xfrm>
          <a:prstGeom prst="rect">
            <a:avLst/>
          </a:prstGeom>
        </p:spPr>
      </p:pic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E3C31367-113C-44D4-AA60-4B054FCB7923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5" y="3416722"/>
            <a:ext cx="162035" cy="162035"/>
          </a:xfrm>
          <a:prstGeom prst="rect">
            <a:avLst/>
          </a:prstGeom>
        </p:spPr>
      </p:pic>
      <p:pic>
        <p:nvPicPr>
          <p:cNvPr id="51" name="Imagem 5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780B816-1CCA-428A-A26D-1A92E2DD51CD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58" y="3389355"/>
            <a:ext cx="162035" cy="162035"/>
          </a:xfrm>
          <a:prstGeom prst="rect">
            <a:avLst/>
          </a:prstGeom>
        </p:spPr>
      </p:pic>
      <p:pic>
        <p:nvPicPr>
          <p:cNvPr id="56" name="Imagem 5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E54DC5B-A5D0-48BC-A326-DB0D88F9E5AC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897" y="3409350"/>
            <a:ext cx="162035" cy="162035"/>
          </a:xfrm>
          <a:prstGeom prst="rect">
            <a:avLst/>
          </a:prstGeom>
        </p:spPr>
      </p:pic>
      <p:pic>
        <p:nvPicPr>
          <p:cNvPr id="59" name="Imagem 5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64786DB-920B-4D9A-8F34-59D89D08C8C5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2" y="6430151"/>
            <a:ext cx="162035" cy="162035"/>
          </a:xfrm>
          <a:prstGeom prst="rect">
            <a:avLst/>
          </a:prstGeom>
        </p:spPr>
      </p:pic>
      <p:pic>
        <p:nvPicPr>
          <p:cNvPr id="62" name="Imagem 61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F5C6661-6747-45B4-A815-DDC486ED496D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97" y="6449344"/>
            <a:ext cx="162035" cy="162035"/>
          </a:xfrm>
          <a:prstGeom prst="rect">
            <a:avLst/>
          </a:prstGeom>
        </p:spPr>
      </p:pic>
      <p:pic>
        <p:nvPicPr>
          <p:cNvPr id="65" name="Imagem 6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4E9E585-E670-4581-80C2-FD4121542A34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14" y="6449344"/>
            <a:ext cx="162035" cy="16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0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rua, embaçado, janela, placa&#10;&#10;Descrição gerada automaticamente">
            <a:extLst>
              <a:ext uri="{FF2B5EF4-FFF2-40B4-BE49-F238E27FC236}">
                <a16:creationId xmlns:a16="http://schemas.microsoft.com/office/drawing/2014/main" id="{B77F16D3-3CAB-449A-BA31-C9ACA0240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93116CFB-58E8-433F-B7AB-1839D3EF6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6608" y="107697"/>
            <a:ext cx="1209467" cy="471487"/>
          </a:xfrm>
          <a:prstGeom prst="rect">
            <a:avLst/>
          </a:prstGeom>
        </p:spPr>
      </p:pic>
      <p:sp>
        <p:nvSpPr>
          <p:cNvPr id="65" name="Retângulo 64">
            <a:extLst>
              <a:ext uri="{FF2B5EF4-FFF2-40B4-BE49-F238E27FC236}">
                <a16:creationId xmlns:a16="http://schemas.microsoft.com/office/drawing/2014/main" id="{F618F543-8A53-4982-A0E7-7AA82F7FFB32}"/>
              </a:ext>
            </a:extLst>
          </p:cNvPr>
          <p:cNvSpPr/>
          <p:nvPr/>
        </p:nvSpPr>
        <p:spPr>
          <a:xfrm>
            <a:off x="397562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F5F28680-E691-4A5F-9B8B-472A74061012}"/>
              </a:ext>
            </a:extLst>
          </p:cNvPr>
          <p:cNvSpPr/>
          <p:nvPr/>
        </p:nvSpPr>
        <p:spPr>
          <a:xfrm>
            <a:off x="4256596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678D0E77-2E87-4316-8D88-96114A21C8BB}"/>
              </a:ext>
            </a:extLst>
          </p:cNvPr>
          <p:cNvSpPr/>
          <p:nvPr/>
        </p:nvSpPr>
        <p:spPr>
          <a:xfrm>
            <a:off x="8115630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8DD6617E-BE47-4F0F-83AC-99285D3CD7B0}"/>
              </a:ext>
            </a:extLst>
          </p:cNvPr>
          <p:cNvSpPr/>
          <p:nvPr/>
        </p:nvSpPr>
        <p:spPr>
          <a:xfrm>
            <a:off x="397562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C2EC5FB0-D2AD-4E25-A674-D3B364FE1910}"/>
              </a:ext>
            </a:extLst>
          </p:cNvPr>
          <p:cNvSpPr/>
          <p:nvPr/>
        </p:nvSpPr>
        <p:spPr>
          <a:xfrm>
            <a:off x="4256596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FDF3E7D-C97D-485B-B272-B397D98F86AA}"/>
              </a:ext>
            </a:extLst>
          </p:cNvPr>
          <p:cNvSpPr/>
          <p:nvPr/>
        </p:nvSpPr>
        <p:spPr>
          <a:xfrm>
            <a:off x="8115630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C37DB139-7B78-4152-B832-AA9F02D72EA2}"/>
              </a:ext>
            </a:extLst>
          </p:cNvPr>
          <p:cNvSpPr/>
          <p:nvPr/>
        </p:nvSpPr>
        <p:spPr>
          <a:xfrm>
            <a:off x="877362" y="2100807"/>
            <a:ext cx="27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أول اجتماع للاستشارة القانونية مجاني</a:t>
            </a:r>
            <a:endParaRPr lang="pt-BR" dirty="0">
              <a:latin typeface="+mj-lt"/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D53F9A00-A53F-4090-A5F9-0D85060FD781}"/>
              </a:ext>
            </a:extLst>
          </p:cNvPr>
          <p:cNvSpPr/>
          <p:nvPr/>
        </p:nvSpPr>
        <p:spPr>
          <a:xfrm>
            <a:off x="617562" y="2721493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سويلي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أغوستينيو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Calibri Light" panose="020F0302020204030204" pitchFamily="34" charset="0"/>
                <a:ea typeface="Calibri" panose="020F0502020204030204" pitchFamily="34" charset="0"/>
                <a:hlinkClick r:id="rId5"/>
              </a:rPr>
              <a:t>sueliadv@agostinhoerocha.adv.br</a:t>
            </a:r>
            <a:r>
              <a:rPr lang="nb-NO" sz="1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</a:rPr>
              <a:t>(44) 3045-5090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6"/>
              </a:rPr>
              <a:t>https://agostinhoerocha.adv.br/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DD147D4-5D83-48F6-8A14-79939E37C159}"/>
              </a:ext>
            </a:extLst>
          </p:cNvPr>
          <p:cNvSpPr txBox="1"/>
          <p:nvPr/>
        </p:nvSpPr>
        <p:spPr>
          <a:xfrm>
            <a:off x="887858" y="1790653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pic>
        <p:nvPicPr>
          <p:cNvPr id="74" name="Gráfico 20" descr="Telefone">
            <a:extLst>
              <a:ext uri="{FF2B5EF4-FFF2-40B4-BE49-F238E27FC236}">
                <a16:creationId xmlns:a16="http://schemas.microsoft.com/office/drawing/2014/main" id="{47E1E47A-7C2C-468F-9909-E4B5541077E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79" y="3207215"/>
            <a:ext cx="228601" cy="228601"/>
          </a:xfrm>
          <a:prstGeom prst="rect">
            <a:avLst/>
          </a:prstGeom>
        </p:spPr>
      </p:pic>
      <p:pic>
        <p:nvPicPr>
          <p:cNvPr id="75" name="Gráfico 7" descr="Envelope">
            <a:extLst>
              <a:ext uri="{FF2B5EF4-FFF2-40B4-BE49-F238E27FC236}">
                <a16:creationId xmlns:a16="http://schemas.microsoft.com/office/drawing/2014/main" id="{08FE94BC-9747-4133-A1AA-8F7FA8FE71D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80" y="3002189"/>
            <a:ext cx="228600" cy="228600"/>
          </a:xfrm>
          <a:prstGeom prst="rect">
            <a:avLst/>
          </a:prstGeom>
        </p:spPr>
      </p:pic>
      <p:sp>
        <p:nvSpPr>
          <p:cNvPr id="76" name="Retângulo 75">
            <a:extLst>
              <a:ext uri="{FF2B5EF4-FFF2-40B4-BE49-F238E27FC236}">
                <a16:creationId xmlns:a16="http://schemas.microsoft.com/office/drawing/2014/main" id="{846CFBFE-B9EE-45A8-934A-C173818BBC2A}"/>
              </a:ext>
            </a:extLst>
          </p:cNvPr>
          <p:cNvSpPr/>
          <p:nvPr/>
        </p:nvSpPr>
        <p:spPr>
          <a:xfrm>
            <a:off x="4021659" y="1928320"/>
            <a:ext cx="41966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SA" sz="1400" dirty="0">
                <a:latin typeface="Calibri Light" panose="020F0302020204030204" pitchFamily="34" charset="0"/>
              </a:rPr>
              <a:t>تجميع الفواتير لمدة تصل إلى 40 يوم والدفع في نهاية المهلة</a:t>
            </a: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SA" sz="1400" dirty="0">
                <a:latin typeface="Calibri Light" panose="020F0302020204030204" pitchFamily="34" charset="0"/>
              </a:rPr>
              <a:t>خدمة طوارئ على مدار 24 ساعة</a:t>
            </a: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SA" sz="1400" dirty="0">
                <a:latin typeface="Calibri Light" panose="020F0302020204030204" pitchFamily="34" charset="0"/>
              </a:rPr>
              <a:t>خصومات تصل إلى 30% على تذاكر الطيران</a:t>
            </a:r>
            <a:endParaRPr lang="pt-BR" sz="1400" dirty="0">
              <a:latin typeface="Calibri Light" panose="020F0302020204030204" pitchFamily="34" charset="0"/>
            </a:endParaRP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4DF080EE-060A-49A0-9735-29CF1A213897}"/>
              </a:ext>
            </a:extLst>
          </p:cNvPr>
          <p:cNvSpPr/>
          <p:nvPr/>
        </p:nvSpPr>
        <p:spPr>
          <a:xfrm>
            <a:off x="4475967" y="2719154"/>
            <a:ext cx="2886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>
                <a:latin typeface="Calibri Light" panose="020F0302020204030204" pitchFamily="34" charset="0"/>
              </a:rPr>
              <a:t>ماركوس </a:t>
            </a:r>
            <a:r>
              <a:rPr lang="ar-SA" sz="1400" b="1" dirty="0" err="1">
                <a:latin typeface="Calibri Light" panose="020F0302020204030204" pitchFamily="34" charset="0"/>
              </a:rPr>
              <a:t>ديسترو</a:t>
            </a:r>
            <a:endParaRPr lang="pt-BR" sz="1400" dirty="0">
              <a:latin typeface="Calibri Light" panose="020F0302020204030204" pitchFamily="34" charset="0"/>
            </a:endParaRPr>
          </a:p>
          <a:p>
            <a:r>
              <a:rPr lang="pt-BR" sz="1400" dirty="0">
                <a:latin typeface="Calibri Light" panose="020F0302020204030204" pitchFamily="34" charset="0"/>
                <a:hlinkClick r:id="rId11"/>
              </a:rPr>
              <a:t>marcos@lidercorp.com.br</a:t>
            </a:r>
            <a:endParaRPr lang="pt-BR" sz="1400" dirty="0">
              <a:latin typeface="Calibri Light" panose="020F0302020204030204" pitchFamily="34" charset="0"/>
            </a:endParaRPr>
          </a:p>
          <a:p>
            <a:r>
              <a:rPr lang="pt-BR" sz="1400" dirty="0">
                <a:latin typeface="Calibri Light" panose="020F0302020204030204" pitchFamily="34" charset="0"/>
              </a:rPr>
              <a:t>(11) 99633-4880</a:t>
            </a:r>
          </a:p>
          <a:p>
            <a:r>
              <a:rPr lang="pt-BR" sz="1400" dirty="0">
                <a:hlinkClick r:id="rId12"/>
              </a:rPr>
              <a:t>http://www.lidercorp.com.br/</a:t>
            </a:r>
            <a:endParaRPr lang="pt-BR" sz="1400" dirty="0">
              <a:latin typeface="Calibri Light" panose="020F0302020204030204" pitchFamily="34" charset="0"/>
            </a:endParaRPr>
          </a:p>
        </p:txBody>
      </p:sp>
      <p:pic>
        <p:nvPicPr>
          <p:cNvPr id="83" name="Gráfico 20" descr="Telefone">
            <a:extLst>
              <a:ext uri="{FF2B5EF4-FFF2-40B4-BE49-F238E27FC236}">
                <a16:creationId xmlns:a16="http://schemas.microsoft.com/office/drawing/2014/main" id="{9C1A3EF9-901A-4103-B2FB-BA40A5C93F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418" y="3208226"/>
            <a:ext cx="228601" cy="228601"/>
          </a:xfrm>
          <a:prstGeom prst="rect">
            <a:avLst/>
          </a:prstGeom>
        </p:spPr>
      </p:pic>
      <p:pic>
        <p:nvPicPr>
          <p:cNvPr id="84" name="Gráfico 7" descr="Envelope">
            <a:extLst>
              <a:ext uri="{FF2B5EF4-FFF2-40B4-BE49-F238E27FC236}">
                <a16:creationId xmlns:a16="http://schemas.microsoft.com/office/drawing/2014/main" id="{A43B9FB7-BF28-4943-8091-1D4228FBB5F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419" y="3003200"/>
            <a:ext cx="228600" cy="228600"/>
          </a:xfrm>
          <a:prstGeom prst="rect">
            <a:avLst/>
          </a:prstGeom>
        </p:spPr>
      </p:pic>
      <p:sp>
        <p:nvSpPr>
          <p:cNvPr id="85" name="Retângulo 84">
            <a:extLst>
              <a:ext uri="{FF2B5EF4-FFF2-40B4-BE49-F238E27FC236}">
                <a16:creationId xmlns:a16="http://schemas.microsoft.com/office/drawing/2014/main" id="{CE0E3AC3-4A55-4666-B82E-C9C9D1CFD443}"/>
              </a:ext>
            </a:extLst>
          </p:cNvPr>
          <p:cNvSpPr/>
          <p:nvPr/>
        </p:nvSpPr>
        <p:spPr>
          <a:xfrm>
            <a:off x="8320958" y="2697152"/>
            <a:ext cx="2517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 err="1">
                <a:latin typeface="Calibri Light" panose="020F0302020204030204" pitchFamily="34" charset="0"/>
              </a:rPr>
              <a:t>بيدرو</a:t>
            </a:r>
            <a:r>
              <a:rPr lang="ar-SA" sz="1400" b="1" dirty="0">
                <a:latin typeface="Calibri Light" panose="020F0302020204030204" pitchFamily="34" charset="0"/>
              </a:rPr>
              <a:t> نوفا</a:t>
            </a:r>
            <a:endParaRPr lang="pt-BR" sz="1400" dirty="0">
              <a:latin typeface="Calibri Light" panose="020F0302020204030204" pitchFamily="34" charset="0"/>
            </a:endParaRPr>
          </a:p>
          <a:p>
            <a:r>
              <a:rPr lang="pt-BR" sz="1400" dirty="0">
                <a:latin typeface="Calibri Light" panose="020F0302020204030204" pitchFamily="34" charset="0"/>
                <a:hlinkClick r:id="rId13"/>
              </a:rPr>
              <a:t>pedro_nova@seared.com.br</a:t>
            </a:r>
            <a:endParaRPr lang="pt-BR" sz="1400" dirty="0">
              <a:latin typeface="Calibri Light" panose="020F0302020204030204" pitchFamily="34" charset="0"/>
            </a:endParaRPr>
          </a:p>
          <a:p>
            <a:r>
              <a:rPr lang="pt-BR" sz="1400" dirty="0">
                <a:latin typeface="Calibri Light" panose="020F0302020204030204" pitchFamily="34" charset="0"/>
              </a:rPr>
              <a:t>(11) 98793-3663</a:t>
            </a:r>
          </a:p>
          <a:p>
            <a:r>
              <a:rPr lang="pt-BR" sz="1400" dirty="0">
                <a:hlinkClick r:id="rId13"/>
              </a:rPr>
              <a:t>http://www.seared.com.br/</a:t>
            </a:r>
            <a:endParaRPr lang="pt-BR" sz="1400" dirty="0">
              <a:latin typeface="Calibri Light" panose="020F0302020204030204" pitchFamily="34" charset="0"/>
            </a:endParaRP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533B94A6-F70C-4C69-99E6-511A83E8C1FB}"/>
              </a:ext>
            </a:extLst>
          </p:cNvPr>
          <p:cNvSpPr/>
          <p:nvPr/>
        </p:nvSpPr>
        <p:spPr>
          <a:xfrm>
            <a:off x="8320958" y="2006832"/>
            <a:ext cx="326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خصومات بنسبة 10% وإعفاء من العمولة لغاية 3 شهادات</a:t>
            </a:r>
            <a:endParaRPr lang="pt-BR" dirty="0">
              <a:latin typeface="+mj-lt"/>
            </a:endParaRP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B398BE5-ED11-41BB-8498-97175FD2D4EF}"/>
              </a:ext>
            </a:extLst>
          </p:cNvPr>
          <p:cNvSpPr txBox="1"/>
          <p:nvPr/>
        </p:nvSpPr>
        <p:spPr>
          <a:xfrm>
            <a:off x="4722765" y="1620542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سياحة</a:t>
            </a:r>
            <a:endParaRPr lang="pt-BR" sz="1400" b="1" dirty="0">
              <a:latin typeface="+mj-lt"/>
            </a:endParaRPr>
          </a:p>
        </p:txBody>
      </p:sp>
      <p:pic>
        <p:nvPicPr>
          <p:cNvPr id="88" name="Gráfico 20" descr="Telefone">
            <a:extLst>
              <a:ext uri="{FF2B5EF4-FFF2-40B4-BE49-F238E27FC236}">
                <a16:creationId xmlns:a16="http://schemas.microsoft.com/office/drawing/2014/main" id="{ED665FED-042A-4D39-964C-676C767F8E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0027" y="3184525"/>
            <a:ext cx="228601" cy="228601"/>
          </a:xfrm>
          <a:prstGeom prst="rect">
            <a:avLst/>
          </a:prstGeom>
        </p:spPr>
      </p:pic>
      <p:pic>
        <p:nvPicPr>
          <p:cNvPr id="89" name="Gráfico 7" descr="Envelope">
            <a:extLst>
              <a:ext uri="{FF2B5EF4-FFF2-40B4-BE49-F238E27FC236}">
                <a16:creationId xmlns:a16="http://schemas.microsoft.com/office/drawing/2014/main" id="{8654A488-89B6-4B99-857D-CF6EE3880DC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0028" y="2979499"/>
            <a:ext cx="228600" cy="228600"/>
          </a:xfrm>
          <a:prstGeom prst="rect">
            <a:avLst/>
          </a:prstGeom>
        </p:spPr>
      </p:pic>
      <p:sp>
        <p:nvSpPr>
          <p:cNvPr id="90" name="CaixaDeTexto 89">
            <a:extLst>
              <a:ext uri="{FF2B5EF4-FFF2-40B4-BE49-F238E27FC236}">
                <a16:creationId xmlns:a16="http://schemas.microsoft.com/office/drawing/2014/main" id="{CA95ED26-E551-4530-B248-EFD866CC4323}"/>
              </a:ext>
            </a:extLst>
          </p:cNvPr>
          <p:cNvSpPr txBox="1"/>
          <p:nvPr/>
        </p:nvSpPr>
        <p:spPr>
          <a:xfrm>
            <a:off x="8611233" y="1734543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استشارات مستندية</a:t>
            </a:r>
            <a:endParaRPr lang="pt-BR" sz="1400" b="1" dirty="0">
              <a:latin typeface="+mj-lt"/>
            </a:endParaRPr>
          </a:p>
        </p:txBody>
      </p:sp>
      <p:pic>
        <p:nvPicPr>
          <p:cNvPr id="91" name="Imagem 90" descr="Uma imagem contendo comida&#10;&#10;Descrição gerada automaticamente">
            <a:extLst>
              <a:ext uri="{FF2B5EF4-FFF2-40B4-BE49-F238E27FC236}">
                <a16:creationId xmlns:a16="http://schemas.microsoft.com/office/drawing/2014/main" id="{99E726ED-F351-4C1C-9B1E-20C72453B4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73" y="787835"/>
            <a:ext cx="1002817" cy="1002817"/>
          </a:xfrm>
          <a:prstGeom prst="rect">
            <a:avLst/>
          </a:prstGeom>
        </p:spPr>
      </p:pic>
      <p:pic>
        <p:nvPicPr>
          <p:cNvPr id="92" name="Imagem 91" descr="Uma imagem contendo desenho&#10;&#10;Descrição gerada automaticamente">
            <a:extLst>
              <a:ext uri="{FF2B5EF4-FFF2-40B4-BE49-F238E27FC236}">
                <a16:creationId xmlns:a16="http://schemas.microsoft.com/office/drawing/2014/main" id="{52604B53-7463-43F8-B96F-476BF64D5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8" y="787835"/>
            <a:ext cx="2364176" cy="1018074"/>
          </a:xfrm>
          <a:prstGeom prst="rect">
            <a:avLst/>
          </a:prstGeom>
        </p:spPr>
      </p:pic>
      <p:pic>
        <p:nvPicPr>
          <p:cNvPr id="93" name="Imagem 92" descr="Uma imagem contendo comida, desenho, camisa&#10;&#10;Descrição gerada automaticamente">
            <a:extLst>
              <a:ext uri="{FF2B5EF4-FFF2-40B4-BE49-F238E27FC236}">
                <a16:creationId xmlns:a16="http://schemas.microsoft.com/office/drawing/2014/main" id="{F5A81635-8DFB-48C9-80DC-7F5B9B2E85C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71" y="3814610"/>
            <a:ext cx="1345361" cy="1088480"/>
          </a:xfrm>
          <a:prstGeom prst="rect">
            <a:avLst/>
          </a:prstGeom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99CF914D-DF90-457B-AB7B-8100808B4B88}"/>
              </a:ext>
            </a:extLst>
          </p:cNvPr>
          <p:cNvSpPr/>
          <p:nvPr/>
        </p:nvSpPr>
        <p:spPr>
          <a:xfrm>
            <a:off x="4751177" y="5230002"/>
            <a:ext cx="27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خصم 10 % على دورات الحلال التدريبية</a:t>
            </a:r>
            <a:endParaRPr lang="pt-BR" dirty="0">
              <a:latin typeface="+mj-lt"/>
            </a:endParaRPr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B311FEFB-E143-40EF-9F1F-276FF86D096A}"/>
              </a:ext>
            </a:extLst>
          </p:cNvPr>
          <p:cNvSpPr/>
          <p:nvPr/>
        </p:nvSpPr>
        <p:spPr>
          <a:xfrm>
            <a:off x="4496519" y="5795554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+mj-lt"/>
                <a:ea typeface="Calibri" panose="020F0502020204030204" pitchFamily="34" charset="0"/>
              </a:rPr>
              <a:t>عمر شاهين</a:t>
            </a:r>
            <a:endParaRPr lang="pt-BR" sz="14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+mj-lt"/>
                <a:ea typeface="Calibri" panose="020F0502020204030204" pitchFamily="34" charset="0"/>
                <a:hlinkClick r:id="rId17"/>
              </a:rPr>
              <a:t>comercial@cdialhalal.com.br</a:t>
            </a:r>
            <a:r>
              <a:rPr lang="nb-NO" sz="1400" dirty="0">
                <a:latin typeface="+mj-lt"/>
                <a:ea typeface="Calibri" panose="020F0502020204030204" pitchFamily="34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(11) 95174-9945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8"/>
              </a:rPr>
              <a:t>https://www.cdialhalal.com.br/</a:t>
            </a:r>
            <a:endParaRPr lang="pt-BR" sz="14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9DAFFB72-850D-4820-86A6-D334B15D489B}"/>
              </a:ext>
            </a:extLst>
          </p:cNvPr>
          <p:cNvSpPr txBox="1"/>
          <p:nvPr/>
        </p:nvSpPr>
        <p:spPr>
          <a:xfrm>
            <a:off x="4746892" y="4913656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مصدّرة شهادات الحلال</a:t>
            </a:r>
            <a:endParaRPr lang="pt-BR" sz="1400" b="1" dirty="0">
              <a:latin typeface="+mj-lt"/>
            </a:endParaRPr>
          </a:p>
        </p:txBody>
      </p:sp>
      <p:pic>
        <p:nvPicPr>
          <p:cNvPr id="97" name="Gráfico 20" descr="Telefone">
            <a:extLst>
              <a:ext uri="{FF2B5EF4-FFF2-40B4-BE49-F238E27FC236}">
                <a16:creationId xmlns:a16="http://schemas.microsoft.com/office/drawing/2014/main" id="{71F51A65-E7EF-405D-9CCB-C1AE8C9D5A7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4836" y="6281276"/>
            <a:ext cx="228601" cy="228601"/>
          </a:xfrm>
          <a:prstGeom prst="rect">
            <a:avLst/>
          </a:prstGeom>
        </p:spPr>
      </p:pic>
      <p:pic>
        <p:nvPicPr>
          <p:cNvPr id="98" name="Gráfico 7" descr="Envelope">
            <a:extLst>
              <a:ext uri="{FF2B5EF4-FFF2-40B4-BE49-F238E27FC236}">
                <a16:creationId xmlns:a16="http://schemas.microsoft.com/office/drawing/2014/main" id="{4DD28CA9-2DE1-458E-BF7C-2202C054200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4837" y="6076250"/>
            <a:ext cx="228600" cy="228600"/>
          </a:xfrm>
          <a:prstGeom prst="rect">
            <a:avLst/>
          </a:prstGeom>
        </p:spPr>
      </p:pic>
      <p:pic>
        <p:nvPicPr>
          <p:cNvPr id="107" name="Imagem 106" descr="Uma imagem contendo placar, comida, desenho&#10;&#10;Descrição gerada automaticamente">
            <a:extLst>
              <a:ext uri="{FF2B5EF4-FFF2-40B4-BE49-F238E27FC236}">
                <a16:creationId xmlns:a16="http://schemas.microsoft.com/office/drawing/2014/main" id="{716BE678-39FD-494A-9B19-07126A9386A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05" y="844431"/>
            <a:ext cx="1935813" cy="1044000"/>
          </a:xfrm>
          <a:prstGeom prst="rect">
            <a:avLst/>
          </a:prstGeom>
        </p:spPr>
      </p:pic>
      <p:pic>
        <p:nvPicPr>
          <p:cNvPr id="50" name="Imagem 49" descr="Uma imagem contendo placa, comida, vermelho, placar&#10;&#10;Descrição gerada automaticamente">
            <a:extLst>
              <a:ext uri="{FF2B5EF4-FFF2-40B4-BE49-F238E27FC236}">
                <a16:creationId xmlns:a16="http://schemas.microsoft.com/office/drawing/2014/main" id="{881BA023-15CC-4009-AC9A-EA3DBF67F0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23" y="3810337"/>
            <a:ext cx="1468240" cy="1044000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20C3EFBB-6A2C-4B4D-813F-4902C1740776}"/>
              </a:ext>
            </a:extLst>
          </p:cNvPr>
          <p:cNvSpPr txBox="1"/>
          <p:nvPr/>
        </p:nvSpPr>
        <p:spPr>
          <a:xfrm>
            <a:off x="778332" y="4797728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pic>
        <p:nvPicPr>
          <p:cNvPr id="52" name="Gráfico 7" descr="Envelope">
            <a:extLst>
              <a:ext uri="{FF2B5EF4-FFF2-40B4-BE49-F238E27FC236}">
                <a16:creationId xmlns:a16="http://schemas.microsoft.com/office/drawing/2014/main" id="{6B724CA8-4660-44E6-92B5-51F2F1B5563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879" y="6047743"/>
            <a:ext cx="228600" cy="228600"/>
          </a:xfrm>
          <a:prstGeom prst="rect">
            <a:avLst/>
          </a:prstGeom>
        </p:spPr>
      </p:pic>
      <p:pic>
        <p:nvPicPr>
          <p:cNvPr id="53" name="Gráfico 20" descr="Telefone">
            <a:extLst>
              <a:ext uri="{FF2B5EF4-FFF2-40B4-BE49-F238E27FC236}">
                <a16:creationId xmlns:a16="http://schemas.microsoft.com/office/drawing/2014/main" id="{5592486B-03CE-4330-B965-38DA54737AF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663" y="6270148"/>
            <a:ext cx="228601" cy="228601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4BD017F4-34B1-444D-94CA-B167D5E72F14}"/>
              </a:ext>
            </a:extLst>
          </p:cNvPr>
          <p:cNvSpPr/>
          <p:nvPr/>
        </p:nvSpPr>
        <p:spPr>
          <a:xfrm>
            <a:off x="586833" y="5136229"/>
            <a:ext cx="326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خصومات ومعاملة متميزة</a:t>
            </a:r>
            <a:endParaRPr lang="pt-BR" dirty="0">
              <a:latin typeface="+mj-lt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EB13EB04-25C2-4D14-9FCC-6426F16AFAC2}"/>
              </a:ext>
            </a:extLst>
          </p:cNvPr>
          <p:cNvSpPr/>
          <p:nvPr/>
        </p:nvSpPr>
        <p:spPr>
          <a:xfrm>
            <a:off x="684479" y="5773953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سيموني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فريتاس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Calibri Light" panose="020F0302020204030204" pitchFamily="34" charset="0"/>
                <a:ea typeface="Calibri" panose="020F0502020204030204" pitchFamily="34" charset="0"/>
                <a:hlinkClick r:id="rId21"/>
              </a:rPr>
              <a:t>simonifreitas@advocaciasc.com.br</a:t>
            </a:r>
            <a:endParaRPr lang="nb-NO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</a:rPr>
              <a:t>(48) 3364-5346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2"/>
              </a:rPr>
              <a:t>https://www.advocaciasc.com.br/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6" name="Imagem 55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309201BC-45F6-4737-BA3D-9E4C33B3D6A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19" y="3869330"/>
            <a:ext cx="1350000" cy="1080000"/>
          </a:xfrm>
          <a:prstGeom prst="rect">
            <a:avLst/>
          </a:prstGeom>
        </p:spPr>
      </p:pic>
      <p:pic>
        <p:nvPicPr>
          <p:cNvPr id="57" name="Gráfico 20" descr="Telefone">
            <a:extLst>
              <a:ext uri="{FF2B5EF4-FFF2-40B4-BE49-F238E27FC236}">
                <a16:creationId xmlns:a16="http://schemas.microsoft.com/office/drawing/2014/main" id="{5BFFA249-5704-4704-8EAA-26DDB26B03C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0027" y="6285245"/>
            <a:ext cx="228601" cy="228601"/>
          </a:xfrm>
          <a:prstGeom prst="rect">
            <a:avLst/>
          </a:prstGeom>
        </p:spPr>
      </p:pic>
      <p:pic>
        <p:nvPicPr>
          <p:cNvPr id="58" name="Gráfico 7" descr="Envelope">
            <a:extLst>
              <a:ext uri="{FF2B5EF4-FFF2-40B4-BE49-F238E27FC236}">
                <a16:creationId xmlns:a16="http://schemas.microsoft.com/office/drawing/2014/main" id="{7B6BA00C-257D-4718-B447-9908EE5907D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0027" y="6068699"/>
            <a:ext cx="228600" cy="228600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69D17B10-A8C7-49A3-8912-3AD9A588CE5D}"/>
              </a:ext>
            </a:extLst>
          </p:cNvPr>
          <p:cNvSpPr txBox="1"/>
          <p:nvPr/>
        </p:nvSpPr>
        <p:spPr>
          <a:xfrm>
            <a:off x="8607254" y="4921472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مصدّرة شهادات الحلال</a:t>
            </a:r>
            <a:endParaRPr lang="pt-BR" sz="1400" b="1" dirty="0">
              <a:latin typeface="+mj-lt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C10AA9A8-A2B2-4C21-9910-1B62579EB9E5}"/>
              </a:ext>
            </a:extLst>
          </p:cNvPr>
          <p:cNvSpPr/>
          <p:nvPr/>
        </p:nvSpPr>
        <p:spPr>
          <a:xfrm>
            <a:off x="8370985" y="5208307"/>
            <a:ext cx="326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خصم 10% على خدمات المؤسسة</a:t>
            </a:r>
            <a:endParaRPr lang="pt-BR" dirty="0">
              <a:latin typeface="+mj-lt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1AE0CE31-D21E-44E9-8BED-1A71ACEAD2AF}"/>
              </a:ext>
            </a:extLst>
          </p:cNvPr>
          <p:cNvSpPr/>
          <p:nvPr/>
        </p:nvSpPr>
        <p:spPr>
          <a:xfrm>
            <a:off x="8411278" y="5782560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+mj-lt"/>
                <a:ea typeface="Calibri" panose="020F0502020204030204" pitchFamily="34" charset="0"/>
              </a:rPr>
              <a:t>دلال درويش</a:t>
            </a:r>
            <a:endParaRPr lang="pt-BR" sz="14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sz="1400" dirty="0">
                <a:latin typeface="+mj-lt"/>
                <a:ea typeface="Calibri" panose="020F0502020204030204" pitchFamily="34" charset="0"/>
                <a:hlinkClick r:id="rId24"/>
              </a:rPr>
              <a:t>dalali@siilhalal.com.br</a:t>
            </a:r>
            <a:endParaRPr lang="nb-NO" sz="14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(49) 3323-1224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hlinkClick r:id="rId25"/>
              </a:rPr>
              <a:t>http://siilhalal.com.br/br/</a:t>
            </a:r>
            <a:r>
              <a:rPr lang="pt-BR" sz="1400" dirty="0">
                <a:latin typeface="+mj-lt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49" name="Imagem 4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5FA947BE-FA9D-4AE3-BCE4-381F122BCF39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5" y="3416722"/>
            <a:ext cx="162035" cy="162035"/>
          </a:xfrm>
          <a:prstGeom prst="rect">
            <a:avLst/>
          </a:prstGeom>
        </p:spPr>
      </p:pic>
      <p:pic>
        <p:nvPicPr>
          <p:cNvPr id="63" name="Imagem 6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8AC5611-8C37-4B1B-8001-3AF564AE8C1D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25" y="3460097"/>
            <a:ext cx="162035" cy="162035"/>
          </a:xfrm>
          <a:prstGeom prst="rect">
            <a:avLst/>
          </a:prstGeom>
        </p:spPr>
      </p:pic>
      <p:pic>
        <p:nvPicPr>
          <p:cNvPr id="64" name="Imagem 6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B83FF37-89D5-4E6C-9D84-1DA7EC92FC98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09" y="3418062"/>
            <a:ext cx="162035" cy="162035"/>
          </a:xfrm>
          <a:prstGeom prst="rect">
            <a:avLst/>
          </a:prstGeom>
        </p:spPr>
      </p:pic>
      <p:pic>
        <p:nvPicPr>
          <p:cNvPr id="77" name="Imagem 7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14AC2B7-5BE3-4B04-B95F-809C1A49949A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" y="6494646"/>
            <a:ext cx="162035" cy="162035"/>
          </a:xfrm>
          <a:prstGeom prst="rect">
            <a:avLst/>
          </a:prstGeom>
        </p:spPr>
      </p:pic>
      <p:pic>
        <p:nvPicPr>
          <p:cNvPr id="78" name="Imagem 7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0D4F0BB7-10F6-4514-93DD-0EA1B8F24D8A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25" y="6504528"/>
            <a:ext cx="162035" cy="162035"/>
          </a:xfrm>
          <a:prstGeom prst="rect">
            <a:avLst/>
          </a:prstGeom>
        </p:spPr>
      </p:pic>
      <p:pic>
        <p:nvPicPr>
          <p:cNvPr id="79" name="Imagem 7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F6229AF5-B718-4AFD-97B1-5D10B9759F94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50" y="6511360"/>
            <a:ext cx="162035" cy="162035"/>
          </a:xfrm>
          <a:prstGeom prst="rect">
            <a:avLst/>
          </a:prstGeom>
        </p:spPr>
      </p:pic>
      <p:sp>
        <p:nvSpPr>
          <p:cNvPr id="80" name="Retângulo 79">
            <a:extLst>
              <a:ext uri="{FF2B5EF4-FFF2-40B4-BE49-F238E27FC236}">
                <a16:creationId xmlns:a16="http://schemas.microsoft.com/office/drawing/2014/main" id="{253B9A3F-71F6-4261-89A0-D31FAF44FD60}"/>
              </a:ext>
            </a:extLst>
          </p:cNvPr>
          <p:cNvSpPr/>
          <p:nvPr/>
        </p:nvSpPr>
        <p:spPr>
          <a:xfrm>
            <a:off x="3132637" y="23124"/>
            <a:ext cx="5743799" cy="715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368F8426-403F-41ED-9B41-AF4AB2BEA530}"/>
              </a:ext>
            </a:extLst>
          </p:cNvPr>
          <p:cNvSpPr txBox="1"/>
          <p:nvPr/>
        </p:nvSpPr>
        <p:spPr>
          <a:xfrm>
            <a:off x="3200164" y="69687"/>
            <a:ext cx="57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مجموعة المزايا الحصرية للغرفة التجارية العربية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الشركات الأعضاء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8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7F40C55-69A0-425B-B7D3-D6E66AD1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0D6AF1C-F6F6-4CAD-8BD9-B90E2871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6608" y="107697"/>
            <a:ext cx="1209467" cy="471487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FAAD7558-F045-451B-8942-C9C744376435}"/>
              </a:ext>
            </a:extLst>
          </p:cNvPr>
          <p:cNvSpPr/>
          <p:nvPr/>
        </p:nvSpPr>
        <p:spPr>
          <a:xfrm>
            <a:off x="397562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31DBF7E-E884-49B8-84B1-38E99532A2C5}"/>
              </a:ext>
            </a:extLst>
          </p:cNvPr>
          <p:cNvSpPr/>
          <p:nvPr/>
        </p:nvSpPr>
        <p:spPr>
          <a:xfrm>
            <a:off x="4256596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A807F8C-D070-4072-BBFE-A2CDE68FBA3A}"/>
              </a:ext>
            </a:extLst>
          </p:cNvPr>
          <p:cNvSpPr/>
          <p:nvPr/>
        </p:nvSpPr>
        <p:spPr>
          <a:xfrm>
            <a:off x="8115630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FC4137D-DC73-4197-8453-7C8138C9D3FC}"/>
              </a:ext>
            </a:extLst>
          </p:cNvPr>
          <p:cNvSpPr/>
          <p:nvPr/>
        </p:nvSpPr>
        <p:spPr>
          <a:xfrm>
            <a:off x="397562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4226AEA-686A-4236-8205-D37D1DBEA617}"/>
              </a:ext>
            </a:extLst>
          </p:cNvPr>
          <p:cNvSpPr/>
          <p:nvPr/>
        </p:nvSpPr>
        <p:spPr>
          <a:xfrm>
            <a:off x="4256596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CF4B446-0016-4DD2-9815-A5BAC8825065}"/>
              </a:ext>
            </a:extLst>
          </p:cNvPr>
          <p:cNvSpPr/>
          <p:nvPr/>
        </p:nvSpPr>
        <p:spPr>
          <a:xfrm>
            <a:off x="8115630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desenho, placar&#10;&#10;Descrição gerada automaticamente">
            <a:extLst>
              <a:ext uri="{FF2B5EF4-FFF2-40B4-BE49-F238E27FC236}">
                <a16:creationId xmlns:a16="http://schemas.microsoft.com/office/drawing/2014/main" id="{C734ABD7-A77D-4923-87D4-9C9C0EE176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b="15103"/>
          <a:stretch/>
        </p:blipFill>
        <p:spPr>
          <a:xfrm>
            <a:off x="458145" y="879769"/>
            <a:ext cx="3552337" cy="107895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7884D354-8570-48AE-A6E2-308C0161CA20}"/>
              </a:ext>
            </a:extLst>
          </p:cNvPr>
          <p:cNvSpPr txBox="1"/>
          <p:nvPr/>
        </p:nvSpPr>
        <p:spPr>
          <a:xfrm>
            <a:off x="752460" y="1813625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0AB9AF4-46C4-42CD-B91F-066F94986DC9}"/>
              </a:ext>
            </a:extLst>
          </p:cNvPr>
          <p:cNvSpPr/>
          <p:nvPr/>
        </p:nvSpPr>
        <p:spPr>
          <a:xfrm>
            <a:off x="666428" y="2128653"/>
            <a:ext cx="326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أول استشارة استراتيجية (لغاية 60 دقيقة) مجانية</a:t>
            </a:r>
            <a:endParaRPr lang="pt-BR" dirty="0">
              <a:latin typeface="+mj-lt"/>
            </a:endParaRPr>
          </a:p>
        </p:txBody>
      </p:sp>
      <p:pic>
        <p:nvPicPr>
          <p:cNvPr id="41" name="Gráfico 20" descr="Telefone">
            <a:extLst>
              <a:ext uri="{FF2B5EF4-FFF2-40B4-BE49-F238E27FC236}">
                <a16:creationId xmlns:a16="http://schemas.microsoft.com/office/drawing/2014/main" id="{1420A31F-F74A-4CE0-A550-20C1E0CDCD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29" y="3160535"/>
            <a:ext cx="228601" cy="228601"/>
          </a:xfrm>
          <a:prstGeom prst="rect">
            <a:avLst/>
          </a:prstGeom>
        </p:spPr>
      </p:pic>
      <p:pic>
        <p:nvPicPr>
          <p:cNvPr id="42" name="Gráfico 7" descr="Envelope">
            <a:extLst>
              <a:ext uri="{FF2B5EF4-FFF2-40B4-BE49-F238E27FC236}">
                <a16:creationId xmlns:a16="http://schemas.microsoft.com/office/drawing/2014/main" id="{B7F6452D-92BE-4244-8DFA-2234F97172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29" y="2943989"/>
            <a:ext cx="228600" cy="228600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id="{69BD59BD-BE80-4CFF-9893-0E3A6010511F}"/>
              </a:ext>
            </a:extLst>
          </p:cNvPr>
          <p:cNvSpPr/>
          <p:nvPr/>
        </p:nvSpPr>
        <p:spPr>
          <a:xfrm>
            <a:off x="648948" y="2688957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فابيا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موريرا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moreira@manasserocampello.com.br</a:t>
            </a:r>
            <a:endParaRPr lang="pt-BR" sz="1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96291-0952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1"/>
              </a:rPr>
              <a:t>http://manasserocampello.com.br/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9170217-B873-4DB0-B0C7-402861844F16}"/>
              </a:ext>
            </a:extLst>
          </p:cNvPr>
          <p:cNvSpPr txBox="1"/>
          <p:nvPr/>
        </p:nvSpPr>
        <p:spPr>
          <a:xfrm>
            <a:off x="4351557" y="2192077"/>
            <a:ext cx="343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latin typeface="+mj-lt"/>
              </a:defRPr>
            </a:lvl1pPr>
          </a:lstStyle>
          <a:p>
            <a:r>
              <a:rPr lang="ar-SA" dirty="0"/>
              <a:t>الاشتراك ببرنامج تحفيز الحلال</a:t>
            </a:r>
            <a:endParaRPr lang="pt-BR" dirty="0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40EC069F-6405-4D0E-8912-0F581C24B0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35" y="4544692"/>
            <a:ext cx="3432336" cy="222982"/>
          </a:xfrm>
          <a:prstGeom prst="rect">
            <a:avLst/>
          </a:prstGeom>
        </p:spPr>
      </p:pic>
      <p:sp>
        <p:nvSpPr>
          <p:cNvPr id="51" name="CaixaDeTexto 50">
            <a:extLst>
              <a:ext uri="{FF2B5EF4-FFF2-40B4-BE49-F238E27FC236}">
                <a16:creationId xmlns:a16="http://schemas.microsoft.com/office/drawing/2014/main" id="{76C3F7EA-B523-4348-BE99-F95183CAD122}"/>
              </a:ext>
            </a:extLst>
          </p:cNvPr>
          <p:cNvSpPr txBox="1"/>
          <p:nvPr/>
        </p:nvSpPr>
        <p:spPr>
          <a:xfrm>
            <a:off x="8510171" y="4935193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A39B1415-9811-4146-ABA7-D086C07C20AD}"/>
              </a:ext>
            </a:extLst>
          </p:cNvPr>
          <p:cNvSpPr/>
          <p:nvPr/>
        </p:nvSpPr>
        <p:spPr>
          <a:xfrm>
            <a:off x="8320717" y="5173543"/>
            <a:ext cx="3071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بيرناندو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ليتي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13"/>
              </a:rPr>
              <a:t>bvl@gcalaw.com.br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53" name="Gráfico 7" descr="Envelope">
            <a:extLst>
              <a:ext uri="{FF2B5EF4-FFF2-40B4-BE49-F238E27FC236}">
                <a16:creationId xmlns:a16="http://schemas.microsoft.com/office/drawing/2014/main" id="{579E3772-C760-48AC-B072-008F77E0C0E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9035" y="5454239"/>
            <a:ext cx="228600" cy="228600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4DFF8D67-EA31-44DF-9530-95430A701E50}"/>
              </a:ext>
            </a:extLst>
          </p:cNvPr>
          <p:cNvSpPr/>
          <p:nvPr/>
        </p:nvSpPr>
        <p:spPr>
          <a:xfrm>
            <a:off x="8358257" y="5629293"/>
            <a:ext cx="3071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آنا كارولينا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Calibri Light" panose="020F0302020204030204" pitchFamily="34" charset="0"/>
                <a:ea typeface="Calibri" panose="020F0502020204030204" pitchFamily="34" charset="0"/>
                <a:hlinkClick r:id="rId14"/>
              </a:rPr>
              <a:t>acc@gcalaw.com.br</a:t>
            </a:r>
            <a:endParaRPr lang="it-IT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5" name="Gráfico 20" descr="Telefone">
            <a:extLst>
              <a:ext uri="{FF2B5EF4-FFF2-40B4-BE49-F238E27FC236}">
                <a16:creationId xmlns:a16="http://schemas.microsoft.com/office/drawing/2014/main" id="{83F56400-AF42-4A6A-8077-041A45F9BC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7693" y="6216963"/>
            <a:ext cx="228601" cy="228601"/>
          </a:xfrm>
          <a:prstGeom prst="rect">
            <a:avLst/>
          </a:prstGeom>
        </p:spPr>
      </p:pic>
      <p:pic>
        <p:nvPicPr>
          <p:cNvPr id="56" name="Gráfico 7" descr="Envelope">
            <a:extLst>
              <a:ext uri="{FF2B5EF4-FFF2-40B4-BE49-F238E27FC236}">
                <a16:creationId xmlns:a16="http://schemas.microsoft.com/office/drawing/2014/main" id="{35447761-2EE1-4C0A-973A-ED20120F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7694" y="5905044"/>
            <a:ext cx="228600" cy="228600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757ABE9D-1F7D-4097-98C8-8197C8856263}"/>
              </a:ext>
            </a:extLst>
          </p:cNvPr>
          <p:cNvSpPr/>
          <p:nvPr/>
        </p:nvSpPr>
        <p:spPr>
          <a:xfrm>
            <a:off x="8358257" y="6183284"/>
            <a:ext cx="182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Calibri "/>
              </a:rPr>
              <a:t>(11) 3371-5050 </a:t>
            </a:r>
          </a:p>
          <a:p>
            <a:r>
              <a:rPr lang="pt-BR" sz="1400" dirty="0">
                <a:hlinkClick r:id="rId15"/>
              </a:rPr>
              <a:t>http://gcalaw.com.br/</a:t>
            </a:r>
            <a:r>
              <a:rPr lang="pt-BR" sz="1400" dirty="0">
                <a:latin typeface="Calibri "/>
              </a:rPr>
              <a:t> </a:t>
            </a:r>
          </a:p>
        </p:txBody>
      </p:sp>
      <p:pic>
        <p:nvPicPr>
          <p:cNvPr id="59" name="Gráfico 20" descr="Telefone">
            <a:extLst>
              <a:ext uri="{FF2B5EF4-FFF2-40B4-BE49-F238E27FC236}">
                <a16:creationId xmlns:a16="http://schemas.microsoft.com/office/drawing/2014/main" id="{8B3DD598-BCEE-42B8-A620-7D872D81F58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4327" y="3132826"/>
            <a:ext cx="228601" cy="228601"/>
          </a:xfrm>
          <a:prstGeom prst="rect">
            <a:avLst/>
          </a:prstGeom>
        </p:spPr>
      </p:pic>
      <p:pic>
        <p:nvPicPr>
          <p:cNvPr id="60" name="Gráfico 7" descr="Envelope">
            <a:extLst>
              <a:ext uri="{FF2B5EF4-FFF2-40B4-BE49-F238E27FC236}">
                <a16:creationId xmlns:a16="http://schemas.microsoft.com/office/drawing/2014/main" id="{69FC3D5B-C1C0-4A64-8D7A-AEBDEDDEDEF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5145" y="2931935"/>
            <a:ext cx="228600" cy="228600"/>
          </a:xfrm>
          <a:prstGeom prst="rect">
            <a:avLst/>
          </a:prstGeom>
        </p:spPr>
      </p:pic>
      <p:sp>
        <p:nvSpPr>
          <p:cNvPr id="61" name="Retângulo 60">
            <a:extLst>
              <a:ext uri="{FF2B5EF4-FFF2-40B4-BE49-F238E27FC236}">
                <a16:creationId xmlns:a16="http://schemas.microsoft.com/office/drawing/2014/main" id="{258C5832-C5C0-486E-9B9B-C58D9F3B01B1}"/>
              </a:ext>
            </a:extLst>
          </p:cNvPr>
          <p:cNvSpPr/>
          <p:nvPr/>
        </p:nvSpPr>
        <p:spPr>
          <a:xfrm>
            <a:off x="4503996" y="2669472"/>
            <a:ext cx="3114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ديب أحمد التراس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hlinkClick r:id="rId16"/>
              </a:rPr>
              <a:t>dib@fambrashalal.com.br</a:t>
            </a:r>
            <a:endParaRPr lang="pt-BR" sz="1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98578-3409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7"/>
              </a:rPr>
              <a:t>http://www.fambras.org.br/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Imagem 10" descr="Uma imagem contendo placa, comida&#10;&#10;Descrição gerada automaticamente">
            <a:extLst>
              <a:ext uri="{FF2B5EF4-FFF2-40B4-BE49-F238E27FC236}">
                <a16:creationId xmlns:a16="http://schemas.microsoft.com/office/drawing/2014/main" id="{FDB92A32-1A40-436D-A4BB-FBAE3979F0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54" y="792401"/>
            <a:ext cx="1264689" cy="1264689"/>
          </a:xfrm>
          <a:prstGeom prst="ellipse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E8A61DB8-6472-4F9C-B6BB-AB89CC69203A}"/>
              </a:ext>
            </a:extLst>
          </p:cNvPr>
          <p:cNvSpPr txBox="1"/>
          <p:nvPr/>
        </p:nvSpPr>
        <p:spPr>
          <a:xfrm>
            <a:off x="4603740" y="1952434"/>
            <a:ext cx="273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مصدّرة شهادات الحلال</a:t>
            </a:r>
            <a:endParaRPr lang="pt-BR" sz="1400" b="1" dirty="0">
              <a:latin typeface="+mj-lt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D0E7D39-7B17-4EDA-9710-1FA1C852B775}"/>
              </a:ext>
            </a:extLst>
          </p:cNvPr>
          <p:cNvSpPr txBox="1"/>
          <p:nvPr/>
        </p:nvSpPr>
        <p:spPr>
          <a:xfrm>
            <a:off x="4342717" y="5245989"/>
            <a:ext cx="343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latin typeface="+mj-lt"/>
              </a:defRPr>
            </a:lvl1pPr>
          </a:lstStyle>
          <a:p>
            <a:endParaRPr lang="pt-BR" dirty="0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A9540BF0-6833-4F30-8EDA-FBCF70BB44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95" y="761332"/>
            <a:ext cx="1247303" cy="611884"/>
          </a:xfrm>
          <a:prstGeom prst="rect">
            <a:avLst/>
          </a:prstGeom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C797AD33-4131-4861-9969-F14775AADA9D}"/>
              </a:ext>
            </a:extLst>
          </p:cNvPr>
          <p:cNvSpPr txBox="1"/>
          <p:nvPr/>
        </p:nvSpPr>
        <p:spPr>
          <a:xfrm>
            <a:off x="8592612" y="1299955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بنك</a:t>
            </a:r>
            <a:endParaRPr lang="pt-BR" sz="1400" b="1" dirty="0">
              <a:latin typeface="+mj-lt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432C5235-E09F-4DD8-B024-8C86DB2FE380}"/>
              </a:ext>
            </a:extLst>
          </p:cNvPr>
          <p:cNvSpPr/>
          <p:nvPr/>
        </p:nvSpPr>
        <p:spPr>
          <a:xfrm>
            <a:off x="8047845" y="1497318"/>
            <a:ext cx="367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SA" sz="1400" dirty="0">
                <a:latin typeface="+mj-lt"/>
              </a:rPr>
              <a:t>إعفاء من رسوم عقود عمليات التصدير وعمليات استقبال الحوالات.</a:t>
            </a:r>
          </a:p>
          <a:p>
            <a:pPr marL="285750" indent="-285750" algn="ctr" rtl="1">
              <a:buFont typeface="Wingdings" panose="05000000000000000000" pitchFamily="2" charset="2"/>
              <a:buChar char="ü"/>
            </a:pPr>
            <a:r>
              <a:rPr lang="ar-SA" sz="1400" dirty="0">
                <a:latin typeface="+mj-lt"/>
              </a:rPr>
              <a:t>إعفاء من رسوم عقود عمليات الاستيراد والتحويلات إلى الخارج التي تزيد عن 5000 دولار أمريكي</a:t>
            </a:r>
            <a:endParaRPr lang="pt-BR" sz="1400" dirty="0">
              <a:latin typeface="+mj-lt"/>
            </a:endParaRPr>
          </a:p>
        </p:txBody>
      </p:sp>
      <p:pic>
        <p:nvPicPr>
          <p:cNvPr id="64" name="Gráfico 20" descr="Telefone">
            <a:extLst>
              <a:ext uri="{FF2B5EF4-FFF2-40B4-BE49-F238E27FC236}">
                <a16:creationId xmlns:a16="http://schemas.microsoft.com/office/drawing/2014/main" id="{B155EC74-00F6-4395-8FFC-C1DC830DB6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634" y="3227172"/>
            <a:ext cx="228601" cy="228601"/>
          </a:xfrm>
          <a:prstGeom prst="rect">
            <a:avLst/>
          </a:prstGeom>
        </p:spPr>
      </p:pic>
      <p:pic>
        <p:nvPicPr>
          <p:cNvPr id="76" name="Gráfico 7" descr="Envelope">
            <a:extLst>
              <a:ext uri="{FF2B5EF4-FFF2-40B4-BE49-F238E27FC236}">
                <a16:creationId xmlns:a16="http://schemas.microsoft.com/office/drawing/2014/main" id="{309FE3E2-3EAE-4D5D-86BB-B1666F7F6B2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634" y="3010626"/>
            <a:ext cx="228600" cy="228600"/>
          </a:xfrm>
          <a:prstGeom prst="rect">
            <a:avLst/>
          </a:prstGeom>
        </p:spPr>
      </p:pic>
      <p:sp>
        <p:nvSpPr>
          <p:cNvPr id="77" name="Retângulo 76">
            <a:extLst>
              <a:ext uri="{FF2B5EF4-FFF2-40B4-BE49-F238E27FC236}">
                <a16:creationId xmlns:a16="http://schemas.microsoft.com/office/drawing/2014/main" id="{2EBAE919-57E4-418D-B3C4-89CBC2C010A8}"/>
              </a:ext>
            </a:extLst>
          </p:cNvPr>
          <p:cNvSpPr/>
          <p:nvPr/>
        </p:nvSpPr>
        <p:spPr>
          <a:xfrm>
            <a:off x="8392353" y="2736544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لوكاس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بيزّيرا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20"/>
              </a:rPr>
              <a:t>lbezerra@bancomaxima.com.br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94649-4925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1"/>
              </a:rPr>
              <a:t>https://www.bancomaxima.com.br/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582B195A-2296-41D0-B0C7-03DC8F942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57" y="3914515"/>
            <a:ext cx="2193025" cy="837213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93AFC2E2-F3E3-4EF2-AD83-4F5B5466C5BB}"/>
              </a:ext>
            </a:extLst>
          </p:cNvPr>
          <p:cNvSpPr txBox="1"/>
          <p:nvPr/>
        </p:nvSpPr>
        <p:spPr>
          <a:xfrm>
            <a:off x="4622249" y="4755793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استشارات</a:t>
            </a:r>
            <a:endParaRPr lang="pt-BR" sz="1400" b="1" dirty="0">
              <a:latin typeface="+mj-lt"/>
            </a:endParaRPr>
          </a:p>
        </p:txBody>
      </p:sp>
      <p:pic>
        <p:nvPicPr>
          <p:cNvPr id="80" name="Gráfico 20" descr="Telefone">
            <a:extLst>
              <a:ext uri="{FF2B5EF4-FFF2-40B4-BE49-F238E27FC236}">
                <a16:creationId xmlns:a16="http://schemas.microsoft.com/office/drawing/2014/main" id="{0DAE1B69-814B-4955-9973-D1BC520517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6909" y="6275112"/>
            <a:ext cx="228601" cy="228601"/>
          </a:xfrm>
          <a:prstGeom prst="rect">
            <a:avLst/>
          </a:prstGeom>
        </p:spPr>
      </p:pic>
      <p:pic>
        <p:nvPicPr>
          <p:cNvPr id="81" name="Gráfico 7" descr="Envelope">
            <a:extLst>
              <a:ext uri="{FF2B5EF4-FFF2-40B4-BE49-F238E27FC236}">
                <a16:creationId xmlns:a16="http://schemas.microsoft.com/office/drawing/2014/main" id="{8F4EB5E9-7D30-44D8-9D09-377B29F07C3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6909" y="6058566"/>
            <a:ext cx="228600" cy="22860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1DD51784-8FB7-415F-9C07-F8AAEF1B3043}"/>
              </a:ext>
            </a:extLst>
          </p:cNvPr>
          <p:cNvSpPr/>
          <p:nvPr/>
        </p:nvSpPr>
        <p:spPr>
          <a:xfrm>
            <a:off x="4468628" y="5803534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أليساندرا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فريسّو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23"/>
              </a:rPr>
              <a:t>alessandra@h2r.com.br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97124-0728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4"/>
              </a:rPr>
              <a:t>https://www.h2rpesquisas.com.br/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004B615F-D78D-48BF-AA25-F8CDE2DA9730}"/>
              </a:ext>
            </a:extLst>
          </p:cNvPr>
          <p:cNvSpPr txBox="1"/>
          <p:nvPr/>
        </p:nvSpPr>
        <p:spPr>
          <a:xfrm>
            <a:off x="4292815" y="5120659"/>
            <a:ext cx="343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latin typeface="+mj-lt"/>
              </a:defRPr>
            </a:lvl1pPr>
          </a:lstStyle>
          <a:p>
            <a:r>
              <a:rPr lang="ar-SA" dirty="0"/>
              <a:t>اجتماع عصف ذهني مجاني</a:t>
            </a:r>
            <a:endParaRPr lang="pt-BR" dirty="0"/>
          </a:p>
        </p:txBody>
      </p:sp>
      <p:pic>
        <p:nvPicPr>
          <p:cNvPr id="72" name="Imagem 71" descr="Uma imagem contendo desenho, luz&#10;&#10;Descrição gerada automaticamente">
            <a:extLst>
              <a:ext uri="{FF2B5EF4-FFF2-40B4-BE49-F238E27FC236}">
                <a16:creationId xmlns:a16="http://schemas.microsoft.com/office/drawing/2014/main" id="{5B19AEC8-BABF-4182-BA22-4D51AE228C0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8" y="3820865"/>
            <a:ext cx="1802999" cy="886790"/>
          </a:xfrm>
          <a:prstGeom prst="rect">
            <a:avLst/>
          </a:prstGeom>
        </p:spPr>
      </p:pic>
      <p:pic>
        <p:nvPicPr>
          <p:cNvPr id="73" name="Gráfico 20" descr="Telefone">
            <a:extLst>
              <a:ext uri="{FF2B5EF4-FFF2-40B4-BE49-F238E27FC236}">
                <a16:creationId xmlns:a16="http://schemas.microsoft.com/office/drawing/2014/main" id="{7A371DEC-AAA0-47D4-8C7B-39D6DE495E9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68" y="6262460"/>
            <a:ext cx="228601" cy="228601"/>
          </a:xfrm>
          <a:prstGeom prst="rect">
            <a:avLst/>
          </a:prstGeom>
        </p:spPr>
      </p:pic>
      <p:pic>
        <p:nvPicPr>
          <p:cNvPr id="74" name="Gráfico 7" descr="Envelope">
            <a:extLst>
              <a:ext uri="{FF2B5EF4-FFF2-40B4-BE49-F238E27FC236}">
                <a16:creationId xmlns:a16="http://schemas.microsoft.com/office/drawing/2014/main" id="{BB7538A8-EA0E-433F-AD43-91DED828A3F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68" y="6045914"/>
            <a:ext cx="228600" cy="228600"/>
          </a:xfrm>
          <a:prstGeom prst="rect">
            <a:avLst/>
          </a:prstGeom>
        </p:spPr>
      </p:pic>
      <p:sp>
        <p:nvSpPr>
          <p:cNvPr id="75" name="Retângulo 74">
            <a:extLst>
              <a:ext uri="{FF2B5EF4-FFF2-40B4-BE49-F238E27FC236}">
                <a16:creationId xmlns:a16="http://schemas.microsoft.com/office/drawing/2014/main" id="{8F1666A0-A8B0-4472-ADDA-15B05178682B}"/>
              </a:ext>
            </a:extLst>
          </p:cNvPr>
          <p:cNvSpPr/>
          <p:nvPr/>
        </p:nvSpPr>
        <p:spPr>
          <a:xfrm>
            <a:off x="643545" y="5790882"/>
            <a:ext cx="3114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جوزيليني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أوليفيرا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josilene.oliveira@globalvisa.com.br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(61) 98319-0018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6"/>
              </a:rPr>
              <a:t>https://globalvisa.com.br/site/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E3202A74-05D7-4FD2-8D60-683C0233EF39}"/>
              </a:ext>
            </a:extLst>
          </p:cNvPr>
          <p:cNvSpPr txBox="1"/>
          <p:nvPr/>
        </p:nvSpPr>
        <p:spPr>
          <a:xfrm>
            <a:off x="666428" y="4751225"/>
            <a:ext cx="273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المكتب الدولي لاستشارات تذاكر السفر</a:t>
            </a:r>
            <a:endParaRPr lang="pt-BR" sz="1400" b="1" dirty="0">
              <a:latin typeface="+mj-lt"/>
            </a:endParaRPr>
          </a:p>
        </p:txBody>
      </p:sp>
      <p:pic>
        <p:nvPicPr>
          <p:cNvPr id="85" name="Imagem 8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5490FA1C-EB6B-48C1-BCFB-EE7850694006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1" y="3416392"/>
            <a:ext cx="162035" cy="162035"/>
          </a:xfrm>
          <a:prstGeom prst="rect">
            <a:avLst/>
          </a:prstGeom>
        </p:spPr>
      </p:pic>
      <p:pic>
        <p:nvPicPr>
          <p:cNvPr id="86" name="Imagem 8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5A65625F-1950-42B5-B533-C74E68EFB60F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09" y="3372078"/>
            <a:ext cx="162035" cy="162035"/>
          </a:xfrm>
          <a:prstGeom prst="rect">
            <a:avLst/>
          </a:prstGeom>
        </p:spPr>
      </p:pic>
      <p:pic>
        <p:nvPicPr>
          <p:cNvPr id="87" name="Imagem 8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9D4E32A-2390-4597-8CE9-E35190FD4DA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600" y="3456959"/>
            <a:ext cx="162035" cy="162035"/>
          </a:xfrm>
          <a:prstGeom prst="rect">
            <a:avLst/>
          </a:prstGeom>
        </p:spPr>
      </p:pic>
      <p:sp>
        <p:nvSpPr>
          <p:cNvPr id="88" name="CaixaDeTexto 87">
            <a:extLst>
              <a:ext uri="{FF2B5EF4-FFF2-40B4-BE49-F238E27FC236}">
                <a16:creationId xmlns:a16="http://schemas.microsoft.com/office/drawing/2014/main" id="{BF79D2EA-2AA4-4159-874D-DF1252F63D2A}"/>
              </a:ext>
            </a:extLst>
          </p:cNvPr>
          <p:cNvSpPr txBox="1"/>
          <p:nvPr/>
        </p:nvSpPr>
        <p:spPr>
          <a:xfrm>
            <a:off x="334641" y="5043489"/>
            <a:ext cx="376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>
                <a:latin typeface="+mj-lt"/>
              </a:defRPr>
            </a:lvl1pPr>
          </a:lstStyle>
          <a:p>
            <a:r>
              <a:rPr lang="ar-SA" sz="1400" dirty="0"/>
              <a:t>خصم بنسبة 20% للزبائن المتعاقدين معنا بخصوص تقديم استشارات متعلقة بتذاكر السفر إلى المملكة العربية السعودية</a:t>
            </a:r>
            <a:endParaRPr lang="pt-BR" sz="1400" dirty="0"/>
          </a:p>
        </p:txBody>
      </p:sp>
      <p:pic>
        <p:nvPicPr>
          <p:cNvPr id="89" name="Imagem 8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6804D09-A318-46F5-989A-0BB9A14B4326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3" y="6482651"/>
            <a:ext cx="162035" cy="162035"/>
          </a:xfrm>
          <a:prstGeom prst="rect">
            <a:avLst/>
          </a:prstGeom>
        </p:spPr>
      </p:pic>
      <p:pic>
        <p:nvPicPr>
          <p:cNvPr id="90" name="Imagem 8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AC9185F-B48F-4A0F-AA06-019A5A850BC4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15" y="6510373"/>
            <a:ext cx="162035" cy="162035"/>
          </a:xfrm>
          <a:prstGeom prst="rect">
            <a:avLst/>
          </a:prstGeom>
        </p:spPr>
      </p:pic>
      <p:pic>
        <p:nvPicPr>
          <p:cNvPr id="91" name="Imagem 9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50D06F89-AC09-4D26-8848-0339683D63CC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75" y="6493362"/>
            <a:ext cx="162035" cy="162035"/>
          </a:xfrm>
          <a:prstGeom prst="rect">
            <a:avLst/>
          </a:prstGeom>
        </p:spPr>
      </p:pic>
      <p:sp>
        <p:nvSpPr>
          <p:cNvPr id="92" name="Retângulo 91">
            <a:extLst>
              <a:ext uri="{FF2B5EF4-FFF2-40B4-BE49-F238E27FC236}">
                <a16:creationId xmlns:a16="http://schemas.microsoft.com/office/drawing/2014/main" id="{A38A3794-DE40-4B0C-81A5-17D430218CAE}"/>
              </a:ext>
            </a:extLst>
          </p:cNvPr>
          <p:cNvSpPr/>
          <p:nvPr/>
        </p:nvSpPr>
        <p:spPr>
          <a:xfrm>
            <a:off x="3132637" y="23124"/>
            <a:ext cx="5743799" cy="715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8A0C8864-35B8-47AF-BE86-A17AB2EC8A4A}"/>
              </a:ext>
            </a:extLst>
          </p:cNvPr>
          <p:cNvSpPr txBox="1"/>
          <p:nvPr/>
        </p:nvSpPr>
        <p:spPr>
          <a:xfrm>
            <a:off x="3200164" y="69687"/>
            <a:ext cx="57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مجموعة المزايا الحصرية للغرفة التجارية العربية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الشركات الأعضاء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5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rua, embaçado, janela, placa&#10;&#10;Descrição gerada automaticamente">
            <a:extLst>
              <a:ext uri="{FF2B5EF4-FFF2-40B4-BE49-F238E27FC236}">
                <a16:creationId xmlns:a16="http://schemas.microsoft.com/office/drawing/2014/main" id="{B77F16D3-3CAB-449A-BA31-C9ACA0240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93116CFB-58E8-433F-B7AB-1839D3EF6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6608" y="107697"/>
            <a:ext cx="1209467" cy="471487"/>
          </a:xfrm>
          <a:prstGeom prst="rect">
            <a:avLst/>
          </a:prstGeom>
        </p:spPr>
      </p:pic>
      <p:sp>
        <p:nvSpPr>
          <p:cNvPr id="65" name="Retângulo 64">
            <a:extLst>
              <a:ext uri="{FF2B5EF4-FFF2-40B4-BE49-F238E27FC236}">
                <a16:creationId xmlns:a16="http://schemas.microsoft.com/office/drawing/2014/main" id="{F618F543-8A53-4982-A0E7-7AA82F7FFB32}"/>
              </a:ext>
            </a:extLst>
          </p:cNvPr>
          <p:cNvSpPr/>
          <p:nvPr/>
        </p:nvSpPr>
        <p:spPr>
          <a:xfrm>
            <a:off x="397562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F5F28680-E691-4A5F-9B8B-472A74061012}"/>
              </a:ext>
            </a:extLst>
          </p:cNvPr>
          <p:cNvSpPr/>
          <p:nvPr/>
        </p:nvSpPr>
        <p:spPr>
          <a:xfrm>
            <a:off x="4256596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678D0E77-2E87-4316-8D88-96114A21C8BB}"/>
              </a:ext>
            </a:extLst>
          </p:cNvPr>
          <p:cNvSpPr/>
          <p:nvPr/>
        </p:nvSpPr>
        <p:spPr>
          <a:xfrm>
            <a:off x="8115630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8DD6617E-BE47-4F0F-83AC-99285D3CD7B0}"/>
              </a:ext>
            </a:extLst>
          </p:cNvPr>
          <p:cNvSpPr/>
          <p:nvPr/>
        </p:nvSpPr>
        <p:spPr>
          <a:xfrm>
            <a:off x="397562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C2EC5FB0-D2AD-4E25-A674-D3B364FE1910}"/>
              </a:ext>
            </a:extLst>
          </p:cNvPr>
          <p:cNvSpPr/>
          <p:nvPr/>
        </p:nvSpPr>
        <p:spPr>
          <a:xfrm>
            <a:off x="4256596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3FDF3E7D-C97D-485B-B272-B397D98F86AA}"/>
              </a:ext>
            </a:extLst>
          </p:cNvPr>
          <p:cNvSpPr/>
          <p:nvPr/>
        </p:nvSpPr>
        <p:spPr>
          <a:xfrm>
            <a:off x="8115630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id="{E96E153F-77A5-4263-AFD9-CBB57EF51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27" y="1124247"/>
            <a:ext cx="1850959" cy="1156849"/>
          </a:xfrm>
          <a:prstGeom prst="rect">
            <a:avLst/>
          </a:prstGeom>
        </p:spPr>
      </p:pic>
      <p:pic>
        <p:nvPicPr>
          <p:cNvPr id="10" name="Imagem 9" descr="Uma imagem contendo caixa de som, placar&#10;&#10;Descrição gerada automaticamente">
            <a:extLst>
              <a:ext uri="{FF2B5EF4-FFF2-40B4-BE49-F238E27FC236}">
                <a16:creationId xmlns:a16="http://schemas.microsoft.com/office/drawing/2014/main" id="{6414F16F-4A36-4576-83FD-3377380E3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44" y="4115691"/>
            <a:ext cx="2224827" cy="1251806"/>
          </a:xfrm>
          <a:prstGeom prst="rect">
            <a:avLst/>
          </a:prstGeom>
        </p:spPr>
      </p:pic>
      <p:pic>
        <p:nvPicPr>
          <p:cNvPr id="28" name="Imagem 27" descr="Uma imagem contendo placar, comida, placa&#10;&#10;Descrição gerada automaticamente">
            <a:extLst>
              <a:ext uri="{FF2B5EF4-FFF2-40B4-BE49-F238E27FC236}">
                <a16:creationId xmlns:a16="http://schemas.microsoft.com/office/drawing/2014/main" id="{B433669B-2A79-4C6F-8A56-4C207D03C6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721" y="3931983"/>
            <a:ext cx="1280570" cy="1267147"/>
          </a:xfrm>
          <a:prstGeom prst="ellipse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21DFE1BB-20BF-49BA-9F4B-4A3DBF0D4A98}"/>
              </a:ext>
            </a:extLst>
          </p:cNvPr>
          <p:cNvSpPr txBox="1"/>
          <p:nvPr/>
        </p:nvSpPr>
        <p:spPr>
          <a:xfrm>
            <a:off x="8354070" y="2188845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بنك</a:t>
            </a:r>
            <a:endParaRPr lang="pt-BR" sz="1400" b="1" dirty="0">
              <a:latin typeface="+mj-lt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459D0AC-8A14-4F2F-A5CD-D7C1E141E5C1}"/>
              </a:ext>
            </a:extLst>
          </p:cNvPr>
          <p:cNvSpPr txBox="1"/>
          <p:nvPr/>
        </p:nvSpPr>
        <p:spPr>
          <a:xfrm>
            <a:off x="789837" y="5130368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لوجستية</a:t>
            </a:r>
            <a:endParaRPr lang="pt-BR" sz="1400" b="1" dirty="0">
              <a:latin typeface="+mj-lt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15553DD-094B-4004-A36A-3F4BF072BE96}"/>
              </a:ext>
            </a:extLst>
          </p:cNvPr>
          <p:cNvSpPr txBox="1"/>
          <p:nvPr/>
        </p:nvSpPr>
        <p:spPr>
          <a:xfrm>
            <a:off x="8576553" y="5133608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مصّدرة شهادات الحلال</a:t>
            </a:r>
            <a:endParaRPr lang="pt-BR" sz="1400" b="1" dirty="0">
              <a:latin typeface="+mj-lt"/>
            </a:endParaRPr>
          </a:p>
        </p:txBody>
      </p:sp>
      <p:pic>
        <p:nvPicPr>
          <p:cNvPr id="43" name="Gráfico 20" descr="Telefone">
            <a:extLst>
              <a:ext uri="{FF2B5EF4-FFF2-40B4-BE49-F238E27FC236}">
                <a16:creationId xmlns:a16="http://schemas.microsoft.com/office/drawing/2014/main" id="{D30CBDB9-5DB5-4972-B8D9-3676C064CC3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3421" y="3209064"/>
            <a:ext cx="228601" cy="228601"/>
          </a:xfrm>
          <a:prstGeom prst="rect">
            <a:avLst/>
          </a:prstGeom>
        </p:spPr>
      </p:pic>
      <p:pic>
        <p:nvPicPr>
          <p:cNvPr id="44" name="Gráfico 7" descr="Envelope">
            <a:extLst>
              <a:ext uri="{FF2B5EF4-FFF2-40B4-BE49-F238E27FC236}">
                <a16:creationId xmlns:a16="http://schemas.microsoft.com/office/drawing/2014/main" id="{A706CF35-E211-49AD-A2EE-AD95E95EA67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3421" y="2992518"/>
            <a:ext cx="228600" cy="228600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4770112A-A0FD-44E6-A93F-DEE075EAA553}"/>
              </a:ext>
            </a:extLst>
          </p:cNvPr>
          <p:cNvSpPr/>
          <p:nvPr/>
        </p:nvSpPr>
        <p:spPr>
          <a:xfrm>
            <a:off x="8435140" y="2737486"/>
            <a:ext cx="3353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أنجيلا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مارتينس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12"/>
              </a:rPr>
              <a:t>Angela.martins@bankfab.com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97168-6032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3"/>
              </a:rPr>
              <a:t>https://www.bankfab.com/en-ae/personal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9" name="Gráfico 20" descr="Telefone">
            <a:extLst>
              <a:ext uri="{FF2B5EF4-FFF2-40B4-BE49-F238E27FC236}">
                <a16:creationId xmlns:a16="http://schemas.microsoft.com/office/drawing/2014/main" id="{A8BA2ACB-74AD-484A-AE18-1D58C0745A8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86" y="6260235"/>
            <a:ext cx="228601" cy="228601"/>
          </a:xfrm>
          <a:prstGeom prst="rect">
            <a:avLst/>
          </a:prstGeom>
        </p:spPr>
      </p:pic>
      <p:pic>
        <p:nvPicPr>
          <p:cNvPr id="50" name="Gráfico 7" descr="Envelope">
            <a:extLst>
              <a:ext uri="{FF2B5EF4-FFF2-40B4-BE49-F238E27FC236}">
                <a16:creationId xmlns:a16="http://schemas.microsoft.com/office/drawing/2014/main" id="{DD008D77-17B2-4ED6-94C8-DE00B81B8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86" y="6043689"/>
            <a:ext cx="228600" cy="228600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4B25DB00-F446-425B-8A6F-EBAA4FCF380E}"/>
              </a:ext>
            </a:extLst>
          </p:cNvPr>
          <p:cNvSpPr/>
          <p:nvPr/>
        </p:nvSpPr>
        <p:spPr>
          <a:xfrm>
            <a:off x="698405" y="5788657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أوغوستو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فيرّايل</a:t>
            </a:r>
            <a:endParaRPr lang="ar-SA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14"/>
              </a:rPr>
              <a:t>augusto@oprimolog.com.br</a:t>
            </a:r>
            <a:endParaRPr lang="pt-BR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98210-3296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5"/>
              </a:rPr>
              <a:t>http://oprimolog.com.br/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8" name="Gráfico 20" descr="Telefone">
            <a:extLst>
              <a:ext uri="{FF2B5EF4-FFF2-40B4-BE49-F238E27FC236}">
                <a16:creationId xmlns:a16="http://schemas.microsoft.com/office/drawing/2014/main" id="{E09779D1-A3E5-44E3-8D0E-5872BEB1ADA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372" y="6267370"/>
            <a:ext cx="228601" cy="228601"/>
          </a:xfrm>
          <a:prstGeom prst="rect">
            <a:avLst/>
          </a:prstGeom>
        </p:spPr>
      </p:pic>
      <p:pic>
        <p:nvPicPr>
          <p:cNvPr id="59" name="Gráfico 7" descr="Envelope">
            <a:extLst>
              <a:ext uri="{FF2B5EF4-FFF2-40B4-BE49-F238E27FC236}">
                <a16:creationId xmlns:a16="http://schemas.microsoft.com/office/drawing/2014/main" id="{04E6E11F-4757-4FD6-8E8E-B4730B029BE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372" y="6050824"/>
            <a:ext cx="228600" cy="228600"/>
          </a:xfrm>
          <a:prstGeom prst="rect">
            <a:avLst/>
          </a:prstGeom>
        </p:spPr>
      </p:pic>
      <p:pic>
        <p:nvPicPr>
          <p:cNvPr id="61" name="Gráfico 20" descr="Telefone">
            <a:extLst>
              <a:ext uri="{FF2B5EF4-FFF2-40B4-BE49-F238E27FC236}">
                <a16:creationId xmlns:a16="http://schemas.microsoft.com/office/drawing/2014/main" id="{7F7E8356-4E87-415E-A39C-CBFF21416EB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8108" y="6262617"/>
            <a:ext cx="228601" cy="228601"/>
          </a:xfrm>
          <a:prstGeom prst="rect">
            <a:avLst/>
          </a:prstGeom>
        </p:spPr>
      </p:pic>
      <p:pic>
        <p:nvPicPr>
          <p:cNvPr id="62" name="Gráfico 7" descr="Envelope">
            <a:extLst>
              <a:ext uri="{FF2B5EF4-FFF2-40B4-BE49-F238E27FC236}">
                <a16:creationId xmlns:a16="http://schemas.microsoft.com/office/drawing/2014/main" id="{19F3445F-6AE4-4DB4-BE39-D565513B415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8108" y="6046071"/>
            <a:ext cx="228600" cy="228600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2A2EE6C2-9514-43D0-BF52-CDE8E3E6CA8C}"/>
              </a:ext>
            </a:extLst>
          </p:cNvPr>
          <p:cNvSpPr/>
          <p:nvPr/>
        </p:nvSpPr>
        <p:spPr>
          <a:xfrm>
            <a:off x="8459827" y="5791039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موسى نصّار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400" dirty="0">
                <a:latin typeface="Calibri Light" panose="020F0302020204030204" pitchFamily="34" charset="0"/>
                <a:ea typeface="Calibri" panose="020F0502020204030204" pitchFamily="34" charset="0"/>
                <a:hlinkClick r:id="rId16"/>
              </a:rPr>
              <a:t>moussa.nassar@unihalal.org</a:t>
            </a:r>
            <a:r>
              <a:rPr lang="fi-FI" sz="1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pt-BR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98714-1756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7"/>
              </a:rPr>
              <a:t>https://unihalal.org/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1ED5BC1-0953-40DA-BDAB-B319F9AF74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24" y="4377713"/>
            <a:ext cx="2520766" cy="989784"/>
          </a:xfrm>
          <a:prstGeom prst="rect">
            <a:avLst/>
          </a:prstGeom>
        </p:spPr>
      </p:pic>
      <p:sp>
        <p:nvSpPr>
          <p:cNvPr id="52" name="CaixaDeTexto 51">
            <a:extLst>
              <a:ext uri="{FF2B5EF4-FFF2-40B4-BE49-F238E27FC236}">
                <a16:creationId xmlns:a16="http://schemas.microsoft.com/office/drawing/2014/main" id="{0EAAE0CD-C47C-4A80-B2F6-7FA9CCFC147C}"/>
              </a:ext>
            </a:extLst>
          </p:cNvPr>
          <p:cNvSpPr txBox="1"/>
          <p:nvPr/>
        </p:nvSpPr>
        <p:spPr>
          <a:xfrm>
            <a:off x="4826148" y="5284256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A44262E6-9D32-407A-8F3F-5F2AA22EFAE7}"/>
              </a:ext>
            </a:extLst>
          </p:cNvPr>
          <p:cNvSpPr/>
          <p:nvPr/>
        </p:nvSpPr>
        <p:spPr>
          <a:xfrm>
            <a:off x="4573531" y="5783181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رافائيل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جاداو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19"/>
              </a:rPr>
              <a:t>raphael.jadao@soutocorrea.com.br</a:t>
            </a:r>
            <a:r>
              <a:rPr lang="pt-BR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pt-BR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98070-0312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0"/>
              </a:rPr>
              <a:t>http://www.soutocorrea.com.br/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A9E63E9-3CC3-4CFE-BEA2-8F69C2B1CF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9" y="1288575"/>
            <a:ext cx="2431527" cy="1134900"/>
          </a:xfrm>
          <a:prstGeom prst="rect">
            <a:avLst/>
          </a:prstGeom>
        </p:spPr>
      </p:pic>
      <p:pic>
        <p:nvPicPr>
          <p:cNvPr id="55" name="Gráfico 20" descr="Telefone">
            <a:extLst>
              <a:ext uri="{FF2B5EF4-FFF2-40B4-BE49-F238E27FC236}">
                <a16:creationId xmlns:a16="http://schemas.microsoft.com/office/drawing/2014/main" id="{BD6714DC-4226-41DA-BFE5-54B6CB5EC32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60" y="3192086"/>
            <a:ext cx="228601" cy="228601"/>
          </a:xfrm>
          <a:prstGeom prst="rect">
            <a:avLst/>
          </a:prstGeom>
        </p:spPr>
      </p:pic>
      <p:pic>
        <p:nvPicPr>
          <p:cNvPr id="56" name="Gráfico 7" descr="Envelope">
            <a:extLst>
              <a:ext uri="{FF2B5EF4-FFF2-40B4-BE49-F238E27FC236}">
                <a16:creationId xmlns:a16="http://schemas.microsoft.com/office/drawing/2014/main" id="{BBFDB230-F7C5-491F-BC60-AA6949E143C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60" y="2975540"/>
            <a:ext cx="228600" cy="228600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51F0220D-8A00-4CC7-AA5A-CB297894D655}"/>
              </a:ext>
            </a:extLst>
          </p:cNvPr>
          <p:cNvSpPr/>
          <p:nvPr/>
        </p:nvSpPr>
        <p:spPr>
          <a:xfrm>
            <a:off x="725579" y="2720508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غوستافو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بيراتي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22"/>
              </a:rPr>
              <a:t>gustavo.pieratti@bs2.com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98108-5008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3"/>
              </a:rPr>
              <a:t>https://www.bancobs2.com.br/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B5C64AD-8DD6-4444-B797-F36760E8E311}"/>
              </a:ext>
            </a:extLst>
          </p:cNvPr>
          <p:cNvSpPr txBox="1"/>
          <p:nvPr/>
        </p:nvSpPr>
        <p:spPr>
          <a:xfrm>
            <a:off x="842870" y="2205698"/>
            <a:ext cx="2730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بنك</a:t>
            </a:r>
            <a:endParaRPr lang="pt-BR" sz="1400" b="1" dirty="0">
              <a:latin typeface="+mj-lt"/>
            </a:endParaRPr>
          </a:p>
        </p:txBody>
      </p:sp>
      <p:pic>
        <p:nvPicPr>
          <p:cNvPr id="1026" name="Picture 2" descr="AFIMAC Global's Logo">
            <a:extLst>
              <a:ext uri="{FF2B5EF4-FFF2-40B4-BE49-F238E27FC236}">
                <a16:creationId xmlns:a16="http://schemas.microsoft.com/office/drawing/2014/main" id="{1BFA0731-B07B-481B-BDA3-97E2AF6CE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07" y="1457434"/>
            <a:ext cx="23145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30C97F54-5D8B-418B-B5A0-B7CF03678880}"/>
              </a:ext>
            </a:extLst>
          </p:cNvPr>
          <p:cNvSpPr txBox="1"/>
          <p:nvPr/>
        </p:nvSpPr>
        <p:spPr>
          <a:xfrm>
            <a:off x="4724723" y="2296945"/>
            <a:ext cx="3008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latin typeface="+mj-lt"/>
              </a:defRPr>
            </a:lvl1pPr>
          </a:lstStyle>
          <a:p>
            <a:r>
              <a:rPr lang="ar-SA" dirty="0"/>
              <a:t>أمن وإدارة المخاطر</a:t>
            </a:r>
            <a:endParaRPr lang="pt-BR" dirty="0"/>
          </a:p>
        </p:txBody>
      </p:sp>
      <p:pic>
        <p:nvPicPr>
          <p:cNvPr id="47" name="Gráfico 20" descr="Telefone">
            <a:extLst>
              <a:ext uri="{FF2B5EF4-FFF2-40B4-BE49-F238E27FC236}">
                <a16:creationId xmlns:a16="http://schemas.microsoft.com/office/drawing/2014/main" id="{B45D0C12-937E-42BB-A48D-B231DD97386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372" y="3162914"/>
            <a:ext cx="228601" cy="228601"/>
          </a:xfrm>
          <a:prstGeom prst="rect">
            <a:avLst/>
          </a:prstGeom>
        </p:spPr>
      </p:pic>
      <p:pic>
        <p:nvPicPr>
          <p:cNvPr id="48" name="Gráfico 7" descr="Envelope">
            <a:extLst>
              <a:ext uri="{FF2B5EF4-FFF2-40B4-BE49-F238E27FC236}">
                <a16:creationId xmlns:a16="http://schemas.microsoft.com/office/drawing/2014/main" id="{FA3E583B-3F11-4ED4-B8CD-A2FC3E4E7E9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372" y="2946368"/>
            <a:ext cx="228600" cy="228600"/>
          </a:xfrm>
          <a:prstGeom prst="rect">
            <a:avLst/>
          </a:prstGeom>
        </p:spPr>
      </p:pic>
      <p:sp>
        <p:nvSpPr>
          <p:cNvPr id="75" name="Retângulo 74">
            <a:extLst>
              <a:ext uri="{FF2B5EF4-FFF2-40B4-BE49-F238E27FC236}">
                <a16:creationId xmlns:a16="http://schemas.microsoft.com/office/drawing/2014/main" id="{B70E752B-3EBA-459B-B120-294E0088BD19}"/>
              </a:ext>
            </a:extLst>
          </p:cNvPr>
          <p:cNvSpPr/>
          <p:nvPr/>
        </p:nvSpPr>
        <p:spPr>
          <a:xfrm>
            <a:off x="4560091" y="2691336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أجنالدو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دي أوليفيرا</a:t>
            </a:r>
          </a:p>
          <a:p>
            <a:pPr>
              <a:spcAft>
                <a:spcPts val="0"/>
              </a:spcAft>
            </a:pPr>
            <a:r>
              <a:rPr lang="pt-BR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25"/>
              </a:rPr>
              <a:t>aoliveira@afimacglobal.com</a:t>
            </a:r>
            <a:endParaRPr lang="pt-BR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99228-7660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6"/>
              </a:rPr>
              <a:t>https://afimacglobal.com/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6" name="Imagem 7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96434B3-53DE-44A8-A4FD-831EF03E3687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4" y="3447943"/>
            <a:ext cx="162035" cy="162035"/>
          </a:xfrm>
          <a:prstGeom prst="rect">
            <a:avLst/>
          </a:prstGeom>
        </p:spPr>
      </p:pic>
      <p:pic>
        <p:nvPicPr>
          <p:cNvPr id="77" name="Imagem 7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3E094E1-8B22-4ECF-8ECD-52AE2E1E6B3E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83" y="3447943"/>
            <a:ext cx="162035" cy="162035"/>
          </a:xfrm>
          <a:prstGeom prst="rect">
            <a:avLst/>
          </a:prstGeom>
        </p:spPr>
      </p:pic>
      <p:pic>
        <p:nvPicPr>
          <p:cNvPr id="78" name="Imagem 7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55C94AD-4DD5-48E7-8651-E10228C6EFAF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05" y="3447942"/>
            <a:ext cx="162035" cy="162035"/>
          </a:xfrm>
          <a:prstGeom prst="rect">
            <a:avLst/>
          </a:prstGeom>
        </p:spPr>
      </p:pic>
      <p:pic>
        <p:nvPicPr>
          <p:cNvPr id="79" name="Imagem 7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C5E9C8F6-952B-4579-BAB7-82B605227CA7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8" y="6519115"/>
            <a:ext cx="162035" cy="162035"/>
          </a:xfrm>
          <a:prstGeom prst="rect">
            <a:avLst/>
          </a:prstGeom>
        </p:spPr>
      </p:pic>
      <p:pic>
        <p:nvPicPr>
          <p:cNvPr id="80" name="Imagem 79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E7751D5-4301-49A3-94F1-C6202AD95A7D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77" y="6527265"/>
            <a:ext cx="162035" cy="162035"/>
          </a:xfrm>
          <a:prstGeom prst="rect">
            <a:avLst/>
          </a:prstGeom>
        </p:spPr>
      </p:pic>
      <p:pic>
        <p:nvPicPr>
          <p:cNvPr id="81" name="Imagem 8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2A21EE8-E68B-4EEC-A815-BDBE6558D8BB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43" y="6508671"/>
            <a:ext cx="162035" cy="162035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9250CEEC-9983-4DD0-8AB0-6243D51DA9EB}"/>
              </a:ext>
            </a:extLst>
          </p:cNvPr>
          <p:cNvSpPr/>
          <p:nvPr/>
        </p:nvSpPr>
        <p:spPr>
          <a:xfrm>
            <a:off x="3132637" y="23124"/>
            <a:ext cx="5743799" cy="715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04F90E2B-36CA-4C7A-BA57-409D333091E2}"/>
              </a:ext>
            </a:extLst>
          </p:cNvPr>
          <p:cNvSpPr txBox="1"/>
          <p:nvPr/>
        </p:nvSpPr>
        <p:spPr>
          <a:xfrm>
            <a:off x="3200164" y="69687"/>
            <a:ext cx="57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مجموعة المزايا الحصرية للغرفة التجارية العربية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الشركات الأعضاء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49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7F40C55-69A0-425B-B7D3-D6E66AD1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0D6AF1C-F6F6-4CAD-8BD9-B90E2871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6608" y="107697"/>
            <a:ext cx="1209467" cy="471487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FAAD7558-F045-451B-8942-C9C744376435}"/>
              </a:ext>
            </a:extLst>
          </p:cNvPr>
          <p:cNvSpPr/>
          <p:nvPr/>
        </p:nvSpPr>
        <p:spPr>
          <a:xfrm>
            <a:off x="397562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31DBF7E-E884-49B8-84B1-38E99532A2C5}"/>
              </a:ext>
            </a:extLst>
          </p:cNvPr>
          <p:cNvSpPr/>
          <p:nvPr/>
        </p:nvSpPr>
        <p:spPr>
          <a:xfrm>
            <a:off x="4256596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A807F8C-D070-4072-BBFE-A2CDE68FBA3A}"/>
              </a:ext>
            </a:extLst>
          </p:cNvPr>
          <p:cNvSpPr/>
          <p:nvPr/>
        </p:nvSpPr>
        <p:spPr>
          <a:xfrm>
            <a:off x="8115630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FC4137D-DC73-4197-8453-7C8138C9D3FC}"/>
              </a:ext>
            </a:extLst>
          </p:cNvPr>
          <p:cNvSpPr/>
          <p:nvPr/>
        </p:nvSpPr>
        <p:spPr>
          <a:xfrm>
            <a:off x="397562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4226AEA-686A-4236-8205-D37D1DBEA617}"/>
              </a:ext>
            </a:extLst>
          </p:cNvPr>
          <p:cNvSpPr/>
          <p:nvPr/>
        </p:nvSpPr>
        <p:spPr>
          <a:xfrm>
            <a:off x="4256596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CF4B446-0016-4DD2-9815-A5BAC8825065}"/>
              </a:ext>
            </a:extLst>
          </p:cNvPr>
          <p:cNvSpPr/>
          <p:nvPr/>
        </p:nvSpPr>
        <p:spPr>
          <a:xfrm>
            <a:off x="8115630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Imagem em preto e branco&#10;&#10;Descrição gerada automaticamente">
            <a:extLst>
              <a:ext uri="{FF2B5EF4-FFF2-40B4-BE49-F238E27FC236}">
                <a16:creationId xmlns:a16="http://schemas.microsoft.com/office/drawing/2014/main" id="{0DC6A67E-AC34-4CE8-A621-DBBE3AE59C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2" b="29564"/>
          <a:stretch/>
        </p:blipFill>
        <p:spPr>
          <a:xfrm>
            <a:off x="881487" y="1223460"/>
            <a:ext cx="2648664" cy="89062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9086AE0-D5F5-4A75-A9F9-EFECBF933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38" y="1245465"/>
            <a:ext cx="934830" cy="934830"/>
          </a:xfrm>
          <a:prstGeom prst="rect">
            <a:avLst/>
          </a:prstGeom>
        </p:spPr>
      </p:pic>
      <p:pic>
        <p:nvPicPr>
          <p:cNvPr id="16" name="Imagem 15" descr="Uma imagem contendo desenho&#10;&#10;Descrição gerada automaticamente">
            <a:extLst>
              <a:ext uri="{FF2B5EF4-FFF2-40B4-BE49-F238E27FC236}">
                <a16:creationId xmlns:a16="http://schemas.microsoft.com/office/drawing/2014/main" id="{5EFFD253-AD81-4602-89CA-4258182DE2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0" y="1445946"/>
            <a:ext cx="3571950" cy="541996"/>
          </a:xfrm>
          <a:prstGeom prst="rect">
            <a:avLst/>
          </a:prstGeom>
        </p:spPr>
      </p:pic>
      <p:pic>
        <p:nvPicPr>
          <p:cNvPr id="56" name="Imagem 55" descr="Uma imagem contendo desenho, texto&#10;&#10;Descrição gerada automaticamente">
            <a:extLst>
              <a:ext uri="{FF2B5EF4-FFF2-40B4-BE49-F238E27FC236}">
                <a16:creationId xmlns:a16="http://schemas.microsoft.com/office/drawing/2014/main" id="{9071B7D9-F2F7-41D7-956B-4BC6BBB0D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28" y="4353922"/>
            <a:ext cx="2224629" cy="448973"/>
          </a:xfrm>
          <a:prstGeom prst="rect">
            <a:avLst/>
          </a:prstGeom>
        </p:spPr>
      </p:pic>
      <p:pic>
        <p:nvPicPr>
          <p:cNvPr id="18" name="Imagem 17" descr="Uma imagem contendo desenho, camisa&#10;&#10;Descrição gerada automaticamente">
            <a:extLst>
              <a:ext uri="{FF2B5EF4-FFF2-40B4-BE49-F238E27FC236}">
                <a16:creationId xmlns:a16="http://schemas.microsoft.com/office/drawing/2014/main" id="{007A6366-B40E-438D-83DC-EDC09BA702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52" y="4197408"/>
            <a:ext cx="1238250" cy="762000"/>
          </a:xfrm>
          <a:prstGeom prst="rect">
            <a:avLst/>
          </a:prstGeom>
        </p:spPr>
      </p:pic>
      <p:pic>
        <p:nvPicPr>
          <p:cNvPr id="20" name="Imagem 19" descr="Uma imagem contendo desenho, comida, quarto&#10;&#10;Descrição gerada automaticamente">
            <a:extLst>
              <a:ext uri="{FF2B5EF4-FFF2-40B4-BE49-F238E27FC236}">
                <a16:creationId xmlns:a16="http://schemas.microsoft.com/office/drawing/2014/main" id="{65B0177B-2D25-4A12-A545-BC0E38FC4B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30" y="4207566"/>
            <a:ext cx="1238250" cy="847725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936F7642-58D4-4A11-9A25-7BCEDC39BBFB}"/>
              </a:ext>
            </a:extLst>
          </p:cNvPr>
          <p:cNvSpPr txBox="1"/>
          <p:nvPr/>
        </p:nvSpPr>
        <p:spPr>
          <a:xfrm>
            <a:off x="1022772" y="1987942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06BC242-7E48-4823-9EAB-2053234B916F}"/>
              </a:ext>
            </a:extLst>
          </p:cNvPr>
          <p:cNvSpPr txBox="1"/>
          <p:nvPr/>
        </p:nvSpPr>
        <p:spPr>
          <a:xfrm>
            <a:off x="8755423" y="1994570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3B98045-FE20-4D69-B066-989221DC4476}"/>
              </a:ext>
            </a:extLst>
          </p:cNvPr>
          <p:cNvSpPr txBox="1"/>
          <p:nvPr/>
        </p:nvSpPr>
        <p:spPr>
          <a:xfrm>
            <a:off x="881487" y="4873493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وكالة ملاحيّة</a:t>
            </a:r>
            <a:endParaRPr lang="pt-BR" sz="1400" b="1" dirty="0">
              <a:latin typeface="+mj-lt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2B67675D-D58F-495A-B1F6-09023E0DF467}"/>
              </a:ext>
            </a:extLst>
          </p:cNvPr>
          <p:cNvSpPr txBox="1"/>
          <p:nvPr/>
        </p:nvSpPr>
        <p:spPr>
          <a:xfrm>
            <a:off x="4740522" y="5027381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استشارات مستندية</a:t>
            </a:r>
            <a:endParaRPr lang="pt-BR" sz="1400" b="1" dirty="0">
              <a:latin typeface="+mj-lt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674289FC-8A50-4638-AB5E-E95633515247}"/>
              </a:ext>
            </a:extLst>
          </p:cNvPr>
          <p:cNvSpPr txBox="1"/>
          <p:nvPr/>
        </p:nvSpPr>
        <p:spPr>
          <a:xfrm>
            <a:off x="8853247" y="5068387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لوجستية</a:t>
            </a:r>
            <a:endParaRPr lang="pt-BR" sz="1400" b="1" dirty="0">
              <a:latin typeface="+mj-lt"/>
            </a:endParaRPr>
          </a:p>
        </p:txBody>
      </p:sp>
      <p:pic>
        <p:nvPicPr>
          <p:cNvPr id="67" name="Gráfico 20" descr="Telefone">
            <a:extLst>
              <a:ext uri="{FF2B5EF4-FFF2-40B4-BE49-F238E27FC236}">
                <a16:creationId xmlns:a16="http://schemas.microsoft.com/office/drawing/2014/main" id="{CF54DA17-D8C1-487F-ABAA-AE66A22C673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60" y="6273097"/>
            <a:ext cx="228601" cy="228601"/>
          </a:xfrm>
          <a:prstGeom prst="rect">
            <a:avLst/>
          </a:prstGeom>
        </p:spPr>
      </p:pic>
      <p:pic>
        <p:nvPicPr>
          <p:cNvPr id="68" name="Gráfico 7" descr="Envelope">
            <a:extLst>
              <a:ext uri="{FF2B5EF4-FFF2-40B4-BE49-F238E27FC236}">
                <a16:creationId xmlns:a16="http://schemas.microsoft.com/office/drawing/2014/main" id="{6A0ED684-7C2C-468A-B214-0D63FC0BE6C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60" y="6056551"/>
            <a:ext cx="228600" cy="228600"/>
          </a:xfrm>
          <a:prstGeom prst="rect">
            <a:avLst/>
          </a:prstGeom>
        </p:spPr>
      </p:pic>
      <p:sp>
        <p:nvSpPr>
          <p:cNvPr id="69" name="Retângulo 68">
            <a:extLst>
              <a:ext uri="{FF2B5EF4-FFF2-40B4-BE49-F238E27FC236}">
                <a16:creationId xmlns:a16="http://schemas.microsoft.com/office/drawing/2014/main" id="{E223A8B8-25A2-41AC-B9ED-74D53AE1BBE2}"/>
              </a:ext>
            </a:extLst>
          </p:cNvPr>
          <p:cNvSpPr/>
          <p:nvPr/>
        </p:nvSpPr>
        <p:spPr>
          <a:xfrm>
            <a:off x="649379" y="5801519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بيدرو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أوليفيرا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15"/>
              </a:rPr>
              <a:t>poliveira@unigroup.com.br</a:t>
            </a:r>
            <a:endParaRPr lang="pt-BR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98601-1488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6"/>
              </a:rPr>
              <a:t>https://www.unimar.br/site/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0" name="Gráfico 20" descr="Telefone">
            <a:extLst>
              <a:ext uri="{FF2B5EF4-FFF2-40B4-BE49-F238E27FC236}">
                <a16:creationId xmlns:a16="http://schemas.microsoft.com/office/drawing/2014/main" id="{16ABADD2-6450-4540-B4B2-AC5D2AEEB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60" y="3215882"/>
            <a:ext cx="228601" cy="228601"/>
          </a:xfrm>
          <a:prstGeom prst="rect">
            <a:avLst/>
          </a:prstGeom>
        </p:spPr>
      </p:pic>
      <p:pic>
        <p:nvPicPr>
          <p:cNvPr id="77" name="Gráfico 7" descr="Envelope">
            <a:extLst>
              <a:ext uri="{FF2B5EF4-FFF2-40B4-BE49-F238E27FC236}">
                <a16:creationId xmlns:a16="http://schemas.microsoft.com/office/drawing/2014/main" id="{A5CD1ABD-6F4E-4E5F-97B1-0E3BD1B61B5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60" y="2999336"/>
            <a:ext cx="228600" cy="228600"/>
          </a:xfrm>
          <a:prstGeom prst="rect">
            <a:avLst/>
          </a:prstGeom>
        </p:spPr>
      </p:pic>
      <p:sp>
        <p:nvSpPr>
          <p:cNvPr id="78" name="Retângulo 77">
            <a:extLst>
              <a:ext uri="{FF2B5EF4-FFF2-40B4-BE49-F238E27FC236}">
                <a16:creationId xmlns:a16="http://schemas.microsoft.com/office/drawing/2014/main" id="{9ED7338D-9D6F-4FDB-AD1E-EAB1E5FB4970}"/>
              </a:ext>
            </a:extLst>
          </p:cNvPr>
          <p:cNvSpPr/>
          <p:nvPr/>
        </p:nvSpPr>
        <p:spPr>
          <a:xfrm>
            <a:off x="662079" y="2744304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فابيو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أمارال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فيغيرا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17"/>
              </a:rPr>
              <a:t>fabio.figueira@veirano.com.br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(21) 99899-9448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18"/>
              </a:rPr>
              <a:t>https://www.veirano.com.br/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9" name="Gráfico 20" descr="Telefone">
            <a:extLst>
              <a:ext uri="{FF2B5EF4-FFF2-40B4-BE49-F238E27FC236}">
                <a16:creationId xmlns:a16="http://schemas.microsoft.com/office/drawing/2014/main" id="{81B38FD5-D218-42A7-9685-B2239795DC0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583" y="3229301"/>
            <a:ext cx="228601" cy="228601"/>
          </a:xfrm>
          <a:prstGeom prst="rect">
            <a:avLst/>
          </a:prstGeom>
        </p:spPr>
      </p:pic>
      <p:pic>
        <p:nvPicPr>
          <p:cNvPr id="80" name="Gráfico 7" descr="Envelope">
            <a:extLst>
              <a:ext uri="{FF2B5EF4-FFF2-40B4-BE49-F238E27FC236}">
                <a16:creationId xmlns:a16="http://schemas.microsoft.com/office/drawing/2014/main" id="{891DA119-ACC4-4852-B0D1-AE07AF61647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5583" y="3012755"/>
            <a:ext cx="228600" cy="228600"/>
          </a:xfrm>
          <a:prstGeom prst="rect">
            <a:avLst/>
          </a:prstGeom>
        </p:spPr>
      </p:pic>
      <p:sp>
        <p:nvSpPr>
          <p:cNvPr id="81" name="Retângulo 80">
            <a:extLst>
              <a:ext uri="{FF2B5EF4-FFF2-40B4-BE49-F238E27FC236}">
                <a16:creationId xmlns:a16="http://schemas.microsoft.com/office/drawing/2014/main" id="{7AB1BDD0-E4F0-4563-A756-1AFB321161C9}"/>
              </a:ext>
            </a:extLst>
          </p:cNvPr>
          <p:cNvSpPr/>
          <p:nvPr/>
        </p:nvSpPr>
        <p:spPr>
          <a:xfrm>
            <a:off x="4537302" y="2757723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ليوناردو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ستانغيتي</a:t>
            </a:r>
            <a:endParaRPr lang="ar-SA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Calibri Light" panose="020F0302020204030204" pitchFamily="34" charset="0"/>
                <a:ea typeface="Calibri" panose="020F0502020204030204" pitchFamily="34" charset="0"/>
                <a:hlinkClick r:id="rId19"/>
              </a:rPr>
              <a:t>lstangueti@tivolihotels.com</a:t>
            </a:r>
            <a:endParaRPr lang="it-IT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(11) 99721-6151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0"/>
              </a:rPr>
              <a:t>https://www.tivolihotels.com/pt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2" name="Gráfico 20" descr="Telefone">
            <a:extLst>
              <a:ext uri="{FF2B5EF4-FFF2-40B4-BE49-F238E27FC236}">
                <a16:creationId xmlns:a16="http://schemas.microsoft.com/office/drawing/2014/main" id="{DD7386E3-F129-4DAD-AC82-98D6767AEEC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4242" y="3190816"/>
            <a:ext cx="228601" cy="228601"/>
          </a:xfrm>
          <a:prstGeom prst="rect">
            <a:avLst/>
          </a:prstGeom>
        </p:spPr>
      </p:pic>
      <p:pic>
        <p:nvPicPr>
          <p:cNvPr id="83" name="Gráfico 7" descr="Envelope">
            <a:extLst>
              <a:ext uri="{FF2B5EF4-FFF2-40B4-BE49-F238E27FC236}">
                <a16:creationId xmlns:a16="http://schemas.microsoft.com/office/drawing/2014/main" id="{64E145DA-0AFE-4E0F-8FC7-CD7AA1047AD7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4242" y="2974270"/>
            <a:ext cx="228600" cy="228600"/>
          </a:xfrm>
          <a:prstGeom prst="rect">
            <a:avLst/>
          </a:prstGeom>
        </p:spPr>
      </p:pic>
      <p:sp>
        <p:nvSpPr>
          <p:cNvPr id="84" name="Retângulo 83">
            <a:extLst>
              <a:ext uri="{FF2B5EF4-FFF2-40B4-BE49-F238E27FC236}">
                <a16:creationId xmlns:a16="http://schemas.microsoft.com/office/drawing/2014/main" id="{0E692445-1498-46DD-B6A7-DFA1664FB4C7}"/>
              </a:ext>
            </a:extLst>
          </p:cNvPr>
          <p:cNvSpPr/>
          <p:nvPr/>
        </p:nvSpPr>
        <p:spPr>
          <a:xfrm>
            <a:off x="8415961" y="2719238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فيرناندو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كريسبو</a:t>
            </a: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 ب. فينا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21"/>
              </a:rPr>
              <a:t>fernando.crespo@crespogregio.com.br</a:t>
            </a: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 (11) 99104-1703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2"/>
              </a:rPr>
              <a:t>https://crespogregio.com.br/</a:t>
            </a:r>
            <a:endParaRPr lang="pt-BR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5" name="Gráfico 20" descr="Telefone">
            <a:extLst>
              <a:ext uri="{FF2B5EF4-FFF2-40B4-BE49-F238E27FC236}">
                <a16:creationId xmlns:a16="http://schemas.microsoft.com/office/drawing/2014/main" id="{6B615D7B-14D8-4C8B-97D1-C8EC9EF726D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027" y="6267408"/>
            <a:ext cx="228601" cy="228601"/>
          </a:xfrm>
          <a:prstGeom prst="rect">
            <a:avLst/>
          </a:prstGeom>
        </p:spPr>
      </p:pic>
      <p:pic>
        <p:nvPicPr>
          <p:cNvPr id="86" name="Gráfico 7" descr="Envelope">
            <a:extLst>
              <a:ext uri="{FF2B5EF4-FFF2-40B4-BE49-F238E27FC236}">
                <a16:creationId xmlns:a16="http://schemas.microsoft.com/office/drawing/2014/main" id="{6D409EBF-4AE2-45B9-90D9-3F8734D8068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3027" y="6050862"/>
            <a:ext cx="228600" cy="228600"/>
          </a:xfrm>
          <a:prstGeom prst="rect">
            <a:avLst/>
          </a:prstGeom>
        </p:spPr>
      </p:pic>
      <p:sp>
        <p:nvSpPr>
          <p:cNvPr id="87" name="Retângulo 86">
            <a:extLst>
              <a:ext uri="{FF2B5EF4-FFF2-40B4-BE49-F238E27FC236}">
                <a16:creationId xmlns:a16="http://schemas.microsoft.com/office/drawing/2014/main" id="{D552E2AB-092A-4B70-835F-781BFBB13A4C}"/>
              </a:ext>
            </a:extLst>
          </p:cNvPr>
          <p:cNvSpPr/>
          <p:nvPr/>
        </p:nvSpPr>
        <p:spPr>
          <a:xfrm>
            <a:off x="4564746" y="5795830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كارلوس ألبيرتو جوزيه دوس سانتوس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  <a:hlinkClick r:id="rId23"/>
              </a:rPr>
              <a:t>carlinhos@sateldespachos.com.br</a:t>
            </a:r>
            <a:endParaRPr lang="pt-BR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 Light" panose="020F0302020204030204" pitchFamily="34" charset="0"/>
                <a:ea typeface="Calibri" panose="020F0502020204030204" pitchFamily="34" charset="0"/>
              </a:rPr>
              <a:t>(13) 98133-9811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4"/>
              </a:rPr>
              <a:t>http://www.sateldespachos.com.br/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8" name="Gráfico 20" descr="Telefone">
            <a:extLst>
              <a:ext uri="{FF2B5EF4-FFF2-40B4-BE49-F238E27FC236}">
                <a16:creationId xmlns:a16="http://schemas.microsoft.com/office/drawing/2014/main" id="{FA9189F0-ADCF-4217-A4A6-BFFFFE4C5D2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1123" y="6280570"/>
            <a:ext cx="228601" cy="228601"/>
          </a:xfrm>
          <a:prstGeom prst="rect">
            <a:avLst/>
          </a:prstGeom>
        </p:spPr>
      </p:pic>
      <p:pic>
        <p:nvPicPr>
          <p:cNvPr id="99" name="Gráfico 7" descr="Envelope">
            <a:extLst>
              <a:ext uri="{FF2B5EF4-FFF2-40B4-BE49-F238E27FC236}">
                <a16:creationId xmlns:a16="http://schemas.microsoft.com/office/drawing/2014/main" id="{77217BEC-CEEE-4849-80DF-746BF1B06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1123" y="6064024"/>
            <a:ext cx="228600" cy="228600"/>
          </a:xfrm>
          <a:prstGeom prst="rect">
            <a:avLst/>
          </a:prstGeom>
        </p:spPr>
      </p:pic>
      <p:sp>
        <p:nvSpPr>
          <p:cNvPr id="100" name="Retângulo 99">
            <a:extLst>
              <a:ext uri="{FF2B5EF4-FFF2-40B4-BE49-F238E27FC236}">
                <a16:creationId xmlns:a16="http://schemas.microsoft.com/office/drawing/2014/main" id="{19599746-7C99-4632-8167-6D3B59E58624}"/>
              </a:ext>
            </a:extLst>
          </p:cNvPr>
          <p:cNvSpPr/>
          <p:nvPr/>
        </p:nvSpPr>
        <p:spPr>
          <a:xfrm>
            <a:off x="8442842" y="5808992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+mj-lt"/>
                <a:ea typeface="Calibri" panose="020F0502020204030204" pitchFamily="34" charset="0"/>
              </a:rPr>
              <a:t>جوليانا </a:t>
            </a:r>
            <a:r>
              <a:rPr lang="ar-SA" sz="1400" b="1" dirty="0" err="1">
                <a:latin typeface="+mj-lt"/>
                <a:ea typeface="Calibri" panose="020F0502020204030204" pitchFamily="34" charset="0"/>
              </a:rPr>
              <a:t>سارجينتو</a:t>
            </a:r>
            <a:endParaRPr lang="ar-SA" sz="14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1400" dirty="0">
                <a:latin typeface="+mj-lt"/>
                <a:ea typeface="Calibri" panose="020F0502020204030204" pitchFamily="34" charset="0"/>
                <a:hlinkClick r:id="rId25"/>
              </a:rPr>
              <a:t>juliana.sargento@meklogistics.com.br</a:t>
            </a:r>
            <a:endParaRPr lang="it-IT" sz="14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(11) 94297-5148</a:t>
            </a:r>
          </a:p>
          <a:p>
            <a:pPr>
              <a:spcAft>
                <a:spcPts val="0"/>
              </a:spcAft>
            </a:pPr>
            <a:r>
              <a:rPr lang="pt-BR" sz="1400" dirty="0">
                <a:hlinkClick r:id="rId26"/>
              </a:rPr>
              <a:t>https://meklogistics.com.br/</a:t>
            </a:r>
            <a:endParaRPr lang="pt-BR" sz="1400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41808468-A9A2-4F95-AA75-C56DD06DFD33}"/>
              </a:ext>
            </a:extLst>
          </p:cNvPr>
          <p:cNvSpPr txBox="1"/>
          <p:nvPr/>
        </p:nvSpPr>
        <p:spPr>
          <a:xfrm>
            <a:off x="4696276" y="2141582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فندق</a:t>
            </a:r>
            <a:endParaRPr lang="pt-BR" sz="1400" b="1" dirty="0">
              <a:latin typeface="+mj-lt"/>
            </a:endParaRPr>
          </a:p>
        </p:txBody>
      </p:sp>
      <p:pic>
        <p:nvPicPr>
          <p:cNvPr id="43" name="Imagem 4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082D445-926B-4C73-8050-612DA09DD7D7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4" y="3447943"/>
            <a:ext cx="162035" cy="162035"/>
          </a:xfrm>
          <a:prstGeom prst="rect">
            <a:avLst/>
          </a:prstGeom>
        </p:spPr>
      </p:pic>
      <p:pic>
        <p:nvPicPr>
          <p:cNvPr id="44" name="Imagem 4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9A5AB25A-0E57-4F9B-BBBA-0D9611AF23F2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7" y="3447943"/>
            <a:ext cx="162035" cy="162035"/>
          </a:xfrm>
          <a:prstGeom prst="rect">
            <a:avLst/>
          </a:prstGeom>
        </p:spPr>
      </p:pic>
      <p:pic>
        <p:nvPicPr>
          <p:cNvPr id="45" name="Imagem 4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10FD7894-5B53-4AE1-AEBA-DA544973A89F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4" y="3431755"/>
            <a:ext cx="162035" cy="162035"/>
          </a:xfrm>
          <a:prstGeom prst="rect">
            <a:avLst/>
          </a:prstGeom>
        </p:spPr>
      </p:pic>
      <p:pic>
        <p:nvPicPr>
          <p:cNvPr id="46" name="Imagem 4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397EDF8-FF9D-47AB-AF2A-39ACAED1BF89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4" y="6521917"/>
            <a:ext cx="162035" cy="162035"/>
          </a:xfrm>
          <a:prstGeom prst="rect">
            <a:avLst/>
          </a:prstGeom>
        </p:spPr>
      </p:pic>
      <p:pic>
        <p:nvPicPr>
          <p:cNvPr id="47" name="Imagem 46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FC1A943-E414-4C6E-890F-D7131B019993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48" y="6498280"/>
            <a:ext cx="162035" cy="162035"/>
          </a:xfrm>
          <a:prstGeom prst="rect">
            <a:avLst/>
          </a:prstGeom>
        </p:spPr>
      </p:pic>
      <p:pic>
        <p:nvPicPr>
          <p:cNvPr id="48" name="Imagem 4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61CB8DE-260C-4D0C-A885-57E0FB5DB0B2}"/>
              </a:ext>
            </a:extLst>
          </p:cNvPr>
          <p:cNvPicPr>
            <a:picLocks noChangeAspect="1"/>
          </p:cNvPicPr>
          <p:nvPr/>
        </p:nvPicPr>
        <p:blipFill>
          <a:blip r:embed="rId2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23" y="6495912"/>
            <a:ext cx="162035" cy="162035"/>
          </a:xfrm>
          <a:prstGeom prst="rect">
            <a:avLst/>
          </a:prstGeom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B8FDFFD7-00DD-4D8D-8E7F-B6107D863138}"/>
              </a:ext>
            </a:extLst>
          </p:cNvPr>
          <p:cNvSpPr/>
          <p:nvPr/>
        </p:nvSpPr>
        <p:spPr>
          <a:xfrm>
            <a:off x="3132637" y="23124"/>
            <a:ext cx="5743799" cy="715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38A78D4-2B63-4D20-AF8C-7D9BF7D2E325}"/>
              </a:ext>
            </a:extLst>
          </p:cNvPr>
          <p:cNvSpPr txBox="1"/>
          <p:nvPr/>
        </p:nvSpPr>
        <p:spPr>
          <a:xfrm>
            <a:off x="3200164" y="69687"/>
            <a:ext cx="57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مجموعة المزايا الحصرية للغرفة التجارية العربية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الشركات الأعضاء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1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rua, embaçado, janela, placa&#10;&#10;Descrição gerada automaticamente">
            <a:extLst>
              <a:ext uri="{FF2B5EF4-FFF2-40B4-BE49-F238E27FC236}">
                <a16:creationId xmlns:a16="http://schemas.microsoft.com/office/drawing/2014/main" id="{B77F16D3-3CAB-449A-BA31-C9ACA0240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93116CFB-58E8-433F-B7AB-1839D3EF6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6608" y="107697"/>
            <a:ext cx="1209467" cy="471487"/>
          </a:xfrm>
          <a:prstGeom prst="rect">
            <a:avLst/>
          </a:prstGeom>
        </p:spPr>
      </p:pic>
      <p:sp>
        <p:nvSpPr>
          <p:cNvPr id="46" name="Retângulo 45">
            <a:extLst>
              <a:ext uri="{FF2B5EF4-FFF2-40B4-BE49-F238E27FC236}">
                <a16:creationId xmlns:a16="http://schemas.microsoft.com/office/drawing/2014/main" id="{360D0F28-9FA1-4E8D-8A3F-8D3EECF1397F}"/>
              </a:ext>
            </a:extLst>
          </p:cNvPr>
          <p:cNvSpPr/>
          <p:nvPr/>
        </p:nvSpPr>
        <p:spPr>
          <a:xfrm>
            <a:off x="397562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endParaRPr lang="pt-BR" sz="1400" u="sng" dirty="0">
              <a:solidFill>
                <a:schemeClr val="tx1"/>
              </a:solidFill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C0053324-90F5-49CF-947C-B79343C71753}"/>
              </a:ext>
            </a:extLst>
          </p:cNvPr>
          <p:cNvSpPr/>
          <p:nvPr/>
        </p:nvSpPr>
        <p:spPr>
          <a:xfrm>
            <a:off x="4256596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pPr algn="ctr"/>
            <a:endParaRPr lang="pt-BR" sz="1400" dirty="0">
              <a:solidFill>
                <a:schemeClr val="tx1"/>
              </a:solidFill>
            </a:endParaRPr>
          </a:p>
          <a:p>
            <a:r>
              <a:rPr lang="pt-BR" sz="1400" dirty="0">
                <a:solidFill>
                  <a:schemeClr val="tx1"/>
                </a:solidFill>
              </a:rPr>
              <a:t>         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588AE688-B6F1-4D28-BBCE-F2140FAAB833}"/>
              </a:ext>
            </a:extLst>
          </p:cNvPr>
          <p:cNvSpPr/>
          <p:nvPr/>
        </p:nvSpPr>
        <p:spPr>
          <a:xfrm>
            <a:off x="8115630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 dirty="0">
              <a:solidFill>
                <a:srgbClr val="1F497D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  <a:hlinkClick r:id="rId5"/>
            </a:endParaRPr>
          </a:p>
          <a:p>
            <a:pPr algn="ctr"/>
            <a:endParaRPr lang="en-US" u="sng" dirty="0">
              <a:solidFill>
                <a:srgbClr val="1F497D"/>
              </a:solidFill>
              <a:latin typeface="Dubai" panose="020B0503030403030204" pitchFamily="34" charset="-78"/>
              <a:ea typeface="Times New Roman" panose="02020603050405020304" pitchFamily="18" charset="0"/>
              <a:hlinkClick r:id="rId5"/>
            </a:endParaRPr>
          </a:p>
          <a:p>
            <a:pPr algn="ctr"/>
            <a:endParaRPr lang="en-US" u="sng" dirty="0">
              <a:solidFill>
                <a:srgbClr val="1F497D"/>
              </a:solidFill>
              <a:latin typeface="Dubai" panose="020B0503030403030204" pitchFamily="34" charset="-78"/>
              <a:ea typeface="Times New Roman" panose="02020603050405020304" pitchFamily="18" charset="0"/>
              <a:hlinkClick r:id="rId5"/>
            </a:endParaRPr>
          </a:p>
          <a:p>
            <a:pPr algn="ctr"/>
            <a:endParaRPr lang="en-US" sz="1400" u="sng" dirty="0">
              <a:solidFill>
                <a:srgbClr val="1F497D"/>
              </a:solidFill>
              <a:latin typeface="Dubai" panose="020B0503030403030204" pitchFamily="34" charset="-78"/>
              <a:ea typeface="Times New Roman" panose="02020603050405020304" pitchFamily="18" charset="0"/>
              <a:hlinkClick r:id="rId5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Dubai" panose="020B0503030403030204" pitchFamily="34" charset="-78"/>
            </a:endParaRPr>
          </a:p>
          <a:p>
            <a:r>
              <a:rPr lang="pt-BR" sz="1400" dirty="0">
                <a:solidFill>
                  <a:schemeClr val="tx1"/>
                </a:solidFill>
              </a:rPr>
              <a:t>       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07B71200-5E31-48EB-B0F3-E763036E0E81}"/>
              </a:ext>
            </a:extLst>
          </p:cNvPr>
          <p:cNvSpPr/>
          <p:nvPr/>
        </p:nvSpPr>
        <p:spPr>
          <a:xfrm>
            <a:off x="380494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9DE9A368-D91B-454F-8F77-4DB4DFBABD72}"/>
              </a:ext>
            </a:extLst>
          </p:cNvPr>
          <p:cNvSpPr/>
          <p:nvPr/>
        </p:nvSpPr>
        <p:spPr>
          <a:xfrm>
            <a:off x="4256596" y="3768771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0E53EAD3-D2A7-41CA-98CE-565253A5F068}"/>
              </a:ext>
            </a:extLst>
          </p:cNvPr>
          <p:cNvSpPr/>
          <p:nvPr/>
        </p:nvSpPr>
        <p:spPr>
          <a:xfrm>
            <a:off x="8115630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6" name="Gráfico 20" descr="Telefone">
            <a:extLst>
              <a:ext uri="{FF2B5EF4-FFF2-40B4-BE49-F238E27FC236}">
                <a16:creationId xmlns:a16="http://schemas.microsoft.com/office/drawing/2014/main" id="{9B43A57B-7919-494E-9EDE-5F17D3F850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2790" y="6221120"/>
            <a:ext cx="228601" cy="228601"/>
          </a:xfrm>
          <a:prstGeom prst="rect">
            <a:avLst/>
          </a:prstGeom>
        </p:spPr>
      </p:pic>
      <p:pic>
        <p:nvPicPr>
          <p:cNvPr id="87" name="Gráfico 7" descr="Envelope">
            <a:extLst>
              <a:ext uri="{FF2B5EF4-FFF2-40B4-BE49-F238E27FC236}">
                <a16:creationId xmlns:a16="http://schemas.microsoft.com/office/drawing/2014/main" id="{4D04C833-8BAB-4AB9-95B3-B3DDB006B36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2790" y="6004574"/>
            <a:ext cx="228600" cy="228600"/>
          </a:xfrm>
          <a:prstGeom prst="rect">
            <a:avLst/>
          </a:prstGeom>
        </p:spPr>
      </p:pic>
      <p:pic>
        <p:nvPicPr>
          <p:cNvPr id="90" name="Imagem 89" descr="Desenho de um cachorro&#10;&#10;Descrição gerada automaticamente">
            <a:extLst>
              <a:ext uri="{FF2B5EF4-FFF2-40B4-BE49-F238E27FC236}">
                <a16:creationId xmlns:a16="http://schemas.microsoft.com/office/drawing/2014/main" id="{3F194F4B-1E3C-4A59-BEAB-4D1FA74198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91" y="4140877"/>
            <a:ext cx="1893838" cy="1000228"/>
          </a:xfrm>
          <a:prstGeom prst="rect">
            <a:avLst/>
          </a:prstGeom>
        </p:spPr>
      </p:pic>
      <p:pic>
        <p:nvPicPr>
          <p:cNvPr id="91" name="Imagem 90" descr="Uma imagem contendo placa&#10;&#10;Descrição gerada automaticamente">
            <a:extLst>
              <a:ext uri="{FF2B5EF4-FFF2-40B4-BE49-F238E27FC236}">
                <a16:creationId xmlns:a16="http://schemas.microsoft.com/office/drawing/2014/main" id="{8A6E0207-BE57-4A2B-A2E6-7649B6F845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88" y="766015"/>
            <a:ext cx="1305470" cy="870313"/>
          </a:xfrm>
          <a:prstGeom prst="rect">
            <a:avLst/>
          </a:prstGeom>
        </p:spPr>
      </p:pic>
      <p:pic>
        <p:nvPicPr>
          <p:cNvPr id="92" name="Imagem 91" descr="Uma imagem contendo desenho, texto&#10;&#10;Descrição gerada automaticamente">
            <a:extLst>
              <a:ext uri="{FF2B5EF4-FFF2-40B4-BE49-F238E27FC236}">
                <a16:creationId xmlns:a16="http://schemas.microsoft.com/office/drawing/2014/main" id="{A31C3B1F-CDAA-4451-BFDC-B9F6A3D2D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17" y="3879444"/>
            <a:ext cx="1492658" cy="1214614"/>
          </a:xfrm>
          <a:prstGeom prst="rect">
            <a:avLst/>
          </a:prstGeom>
        </p:spPr>
      </p:pic>
      <p:sp>
        <p:nvSpPr>
          <p:cNvPr id="94" name="CaixaDeTexto 93">
            <a:extLst>
              <a:ext uri="{FF2B5EF4-FFF2-40B4-BE49-F238E27FC236}">
                <a16:creationId xmlns:a16="http://schemas.microsoft.com/office/drawing/2014/main" id="{ABAE28C9-C615-490A-976F-64D028F7E690}"/>
              </a:ext>
            </a:extLst>
          </p:cNvPr>
          <p:cNvSpPr txBox="1"/>
          <p:nvPr/>
        </p:nvSpPr>
        <p:spPr>
          <a:xfrm>
            <a:off x="752460" y="648519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7" name="Gráfico 96">
            <a:extLst>
              <a:ext uri="{FF2B5EF4-FFF2-40B4-BE49-F238E27FC236}">
                <a16:creationId xmlns:a16="http://schemas.microsoft.com/office/drawing/2014/main" id="{C1D3B4AE-C008-4D24-9DEB-DEDEA0156B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05246" y="1294136"/>
            <a:ext cx="2214803" cy="781695"/>
          </a:xfrm>
          <a:prstGeom prst="rect">
            <a:avLst/>
          </a:prstGeom>
        </p:spPr>
      </p:pic>
      <p:sp>
        <p:nvSpPr>
          <p:cNvPr id="98" name="CaixaDeTexto 97">
            <a:extLst>
              <a:ext uri="{FF2B5EF4-FFF2-40B4-BE49-F238E27FC236}">
                <a16:creationId xmlns:a16="http://schemas.microsoft.com/office/drawing/2014/main" id="{38928CF9-B1AE-41B5-ADEF-4F298690970B}"/>
              </a:ext>
            </a:extLst>
          </p:cNvPr>
          <p:cNvSpPr txBox="1"/>
          <p:nvPr/>
        </p:nvSpPr>
        <p:spPr>
          <a:xfrm>
            <a:off x="4746224" y="33422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4B9E6026-CED8-48EE-8B4B-CB1F3A97030A}"/>
              </a:ext>
            </a:extLst>
          </p:cNvPr>
          <p:cNvSpPr txBox="1"/>
          <p:nvPr/>
        </p:nvSpPr>
        <p:spPr>
          <a:xfrm>
            <a:off x="4691188" y="3189451"/>
            <a:ext cx="32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A5C2C43E-EC6C-4DF8-99C5-48DC6C59C44C}"/>
              </a:ext>
            </a:extLst>
          </p:cNvPr>
          <p:cNvSpPr txBox="1"/>
          <p:nvPr/>
        </p:nvSpPr>
        <p:spPr>
          <a:xfrm>
            <a:off x="4855613" y="5099346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استشارات</a:t>
            </a:r>
            <a:endParaRPr lang="pt-BR" sz="1400" b="1" dirty="0">
              <a:latin typeface="+mj-lt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5886130B-D1E5-465A-9DA3-5A5937C2A88A}"/>
              </a:ext>
            </a:extLst>
          </p:cNvPr>
          <p:cNvSpPr/>
          <p:nvPr/>
        </p:nvSpPr>
        <p:spPr>
          <a:xfrm>
            <a:off x="4536172" y="5739426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سيسيليا بيكّا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cecilia@highclassbrazil.com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</a:rPr>
              <a:t>+(971) 0501505714</a:t>
            </a:r>
          </a:p>
          <a:p>
            <a:r>
              <a:rPr lang="pt-BR" sz="1400" dirty="0">
                <a:latin typeface="+mj-lt"/>
                <a:hlinkClick r:id="rId15"/>
              </a:rPr>
              <a:t>http://highclassbrazil.com/</a:t>
            </a:r>
            <a:endParaRPr lang="pt-BR" sz="1400" dirty="0">
              <a:latin typeface="+mj-lt"/>
            </a:endParaRPr>
          </a:p>
        </p:txBody>
      </p:sp>
      <p:pic>
        <p:nvPicPr>
          <p:cNvPr id="107" name="Imagem 106" descr="Uma imagem contendo objeto, relógio, placar&#10;&#10;Descrição gerada automaticamente">
            <a:extLst>
              <a:ext uri="{FF2B5EF4-FFF2-40B4-BE49-F238E27FC236}">
                <a16:creationId xmlns:a16="http://schemas.microsoft.com/office/drawing/2014/main" id="{BB3F09BC-C77D-4120-901E-FE3FC5FB6FFD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55" y="4458802"/>
            <a:ext cx="2719786" cy="616020"/>
          </a:xfrm>
          <a:prstGeom prst="rect">
            <a:avLst/>
          </a:prstGeom>
        </p:spPr>
      </p:pic>
      <p:pic>
        <p:nvPicPr>
          <p:cNvPr id="117" name="Gráfico 20" descr="Telefone">
            <a:extLst>
              <a:ext uri="{FF2B5EF4-FFF2-40B4-BE49-F238E27FC236}">
                <a16:creationId xmlns:a16="http://schemas.microsoft.com/office/drawing/2014/main" id="{B88BD037-F1C1-4DD3-B939-2CDBB317898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7929" y="6254984"/>
            <a:ext cx="228601" cy="228601"/>
          </a:xfrm>
          <a:prstGeom prst="rect">
            <a:avLst/>
          </a:prstGeom>
        </p:spPr>
      </p:pic>
      <p:pic>
        <p:nvPicPr>
          <p:cNvPr id="118" name="Gráfico 7" descr="Envelope">
            <a:extLst>
              <a:ext uri="{FF2B5EF4-FFF2-40B4-BE49-F238E27FC236}">
                <a16:creationId xmlns:a16="http://schemas.microsoft.com/office/drawing/2014/main" id="{9C59DE2D-4E83-4B5A-83F3-58B403E3A8A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7929" y="6038438"/>
            <a:ext cx="228600" cy="228600"/>
          </a:xfrm>
          <a:prstGeom prst="rect">
            <a:avLst/>
          </a:prstGeom>
        </p:spPr>
      </p:pic>
      <p:sp>
        <p:nvSpPr>
          <p:cNvPr id="119" name="Retângulo 118">
            <a:extLst>
              <a:ext uri="{FF2B5EF4-FFF2-40B4-BE49-F238E27FC236}">
                <a16:creationId xmlns:a16="http://schemas.microsoft.com/office/drawing/2014/main" id="{2AAA8047-7399-4C3F-B704-6DED77890727}"/>
              </a:ext>
            </a:extLst>
          </p:cNvPr>
          <p:cNvSpPr/>
          <p:nvPr/>
        </p:nvSpPr>
        <p:spPr>
          <a:xfrm>
            <a:off x="8399648" y="5783406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جوش </a:t>
            </a:r>
            <a:r>
              <a:rPr lang="ar-SA" sz="14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كيمب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r>
              <a:rPr lang="pt-BR" sz="1400" u="sng" dirty="0">
                <a:solidFill>
                  <a:srgbClr val="0070C0"/>
                </a:solidFill>
              </a:rPr>
              <a:t>jk@adglegal.com</a:t>
            </a: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chemeClr val="tx1"/>
                </a:solidFill>
              </a:rPr>
              <a:t>+(971) 971509364710 </a:t>
            </a:r>
            <a:r>
              <a:rPr lang="pt-BR" sz="1400" dirty="0">
                <a:hlinkClick r:id="rId17"/>
              </a:rPr>
              <a:t>https://adglegal.com/</a:t>
            </a:r>
            <a:r>
              <a:rPr lang="pt-BR" sz="1400" dirty="0"/>
              <a:t> 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F588CA8F-D176-43AB-96CD-F2DE0BA17C3D}"/>
              </a:ext>
            </a:extLst>
          </p:cNvPr>
          <p:cNvSpPr txBox="1"/>
          <p:nvPr/>
        </p:nvSpPr>
        <p:spPr>
          <a:xfrm>
            <a:off x="8735476" y="5156744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pic>
        <p:nvPicPr>
          <p:cNvPr id="121" name="Imagem 120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BCC3EC3-DC50-42C6-8627-7D7E4B92C8D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73" y="6487045"/>
            <a:ext cx="162035" cy="162035"/>
          </a:xfrm>
          <a:prstGeom prst="rect">
            <a:avLst/>
          </a:prstGeom>
        </p:spPr>
      </p:pic>
      <p:pic>
        <p:nvPicPr>
          <p:cNvPr id="122" name="Gráfico 20" descr="Telefone">
            <a:extLst>
              <a:ext uri="{FF2B5EF4-FFF2-40B4-BE49-F238E27FC236}">
                <a16:creationId xmlns:a16="http://schemas.microsoft.com/office/drawing/2014/main" id="{2EF0A173-9F50-4D71-B942-EBA42ACFCB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572" y="3102198"/>
            <a:ext cx="228601" cy="228601"/>
          </a:xfrm>
          <a:prstGeom prst="rect">
            <a:avLst/>
          </a:prstGeom>
        </p:spPr>
      </p:pic>
      <p:pic>
        <p:nvPicPr>
          <p:cNvPr id="123" name="Gráfico 7" descr="Envelope">
            <a:extLst>
              <a:ext uri="{FF2B5EF4-FFF2-40B4-BE49-F238E27FC236}">
                <a16:creationId xmlns:a16="http://schemas.microsoft.com/office/drawing/2014/main" id="{6F1C7A4F-16D1-449F-9F8A-5446EB817CA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572" y="2885652"/>
            <a:ext cx="228600" cy="228600"/>
          </a:xfrm>
          <a:prstGeom prst="rect">
            <a:avLst/>
          </a:prstGeom>
        </p:spPr>
      </p:pic>
      <p:sp>
        <p:nvSpPr>
          <p:cNvPr id="124" name="Retângulo 123">
            <a:extLst>
              <a:ext uri="{FF2B5EF4-FFF2-40B4-BE49-F238E27FC236}">
                <a16:creationId xmlns:a16="http://schemas.microsoft.com/office/drawing/2014/main" id="{FC3BF8B2-707C-4172-AAD1-A34E406E0FB9}"/>
              </a:ext>
            </a:extLst>
          </p:cNvPr>
          <p:cNvSpPr/>
          <p:nvPr/>
        </p:nvSpPr>
        <p:spPr>
          <a:xfrm>
            <a:off x="4509291" y="2630620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>
                <a:solidFill>
                  <a:schemeClr val="tx1"/>
                </a:solidFill>
              </a:rPr>
              <a:t>طارق سعد</a:t>
            </a:r>
            <a:endParaRPr lang="pt-BR" sz="1400" b="1" dirty="0">
              <a:solidFill>
                <a:schemeClr val="tx1"/>
              </a:solidFill>
            </a:endParaRPr>
          </a:p>
          <a:p>
            <a:r>
              <a:rPr lang="pt-BR" sz="1400" i="0" u="sng" dirty="0">
                <a:solidFill>
                  <a:srgbClr val="1160B7"/>
                </a:solidFill>
                <a:effectLst/>
                <a:latin typeface="Segoe UI" panose="020B0502040204020203" pitchFamily="34" charset="0"/>
                <a:hlinkClick r:id="rId20"/>
              </a:rPr>
              <a:t>tarek.saad@bakermckenzie.com </a:t>
            </a:r>
            <a:r>
              <a:rPr lang="pt-BR" sz="1400" dirty="0"/>
              <a:t>+(971) 44230060</a:t>
            </a:r>
          </a:p>
          <a:p>
            <a:r>
              <a:rPr lang="pt-BR" sz="1400" dirty="0">
                <a:hlinkClick r:id="rId21"/>
              </a:rPr>
              <a:t>https://www.bakermckenzie.com/en</a:t>
            </a:r>
            <a:endParaRPr lang="pt-BR" sz="1400" dirty="0"/>
          </a:p>
        </p:txBody>
      </p:sp>
      <p:pic>
        <p:nvPicPr>
          <p:cNvPr id="125" name="Imagem 12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D5CA74F-9074-42C2-95B6-D715D561541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16" y="3334259"/>
            <a:ext cx="162035" cy="162035"/>
          </a:xfrm>
          <a:prstGeom prst="rect">
            <a:avLst/>
          </a:prstGeom>
        </p:spPr>
      </p:pic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907A33FA-008F-4F14-BB0C-A0B3075F9866}"/>
              </a:ext>
            </a:extLst>
          </p:cNvPr>
          <p:cNvSpPr txBox="1"/>
          <p:nvPr/>
        </p:nvSpPr>
        <p:spPr>
          <a:xfrm>
            <a:off x="4722995" y="2180988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محاماة</a:t>
            </a:r>
            <a:endParaRPr lang="pt-BR" sz="1400" b="1" dirty="0">
              <a:latin typeface="+mj-lt"/>
            </a:endParaRPr>
          </a:p>
        </p:txBody>
      </p:sp>
      <p:pic>
        <p:nvPicPr>
          <p:cNvPr id="127" name="Gráfico 20" descr="Telefone">
            <a:extLst>
              <a:ext uri="{FF2B5EF4-FFF2-40B4-BE49-F238E27FC236}">
                <a16:creationId xmlns:a16="http://schemas.microsoft.com/office/drawing/2014/main" id="{83EAA046-8ECF-409A-8CB1-DCE874E3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3521" y="3168066"/>
            <a:ext cx="228601" cy="228601"/>
          </a:xfrm>
          <a:prstGeom prst="rect">
            <a:avLst/>
          </a:prstGeom>
        </p:spPr>
      </p:pic>
      <p:sp>
        <p:nvSpPr>
          <p:cNvPr id="128" name="Retângulo 127">
            <a:extLst>
              <a:ext uri="{FF2B5EF4-FFF2-40B4-BE49-F238E27FC236}">
                <a16:creationId xmlns:a16="http://schemas.microsoft.com/office/drawing/2014/main" id="{CF147299-A80F-4FA8-BB11-396576B23E7B}"/>
              </a:ext>
            </a:extLst>
          </p:cNvPr>
          <p:cNvSpPr/>
          <p:nvPr/>
        </p:nvSpPr>
        <p:spPr>
          <a:xfrm>
            <a:off x="8375240" y="2696488"/>
            <a:ext cx="34362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نافيد</a:t>
            </a:r>
            <a:r>
              <a:rPr lang="ar-SA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نور أحمد</a:t>
            </a:r>
            <a:endParaRPr lang="en-US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0" u="none" strike="noStrike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2"/>
              </a:rPr>
              <a:t>nahmed@dafz.ae</a:t>
            </a: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t-BR" sz="1400" dirty="0"/>
              <a:t>+971 4 2027732 </a:t>
            </a:r>
            <a:r>
              <a:rPr lang="en-US" sz="1400" u="sng" dirty="0">
                <a:solidFill>
                  <a:srgbClr val="1F497D"/>
                </a:solidFill>
                <a:latin typeface="Dubai" panose="020B0503030403030204" pitchFamily="34" charset="-78"/>
                <a:ea typeface="Times New Roman" panose="02020603050405020304" pitchFamily="18" charset="0"/>
                <a:hlinkClick r:id="rId5"/>
              </a:rPr>
              <a:t>http://marketing.dafz.ae/promotionsc19bc</a:t>
            </a:r>
            <a:endParaRPr lang="en-US" sz="1400" u="sng" dirty="0">
              <a:solidFill>
                <a:srgbClr val="1F497D"/>
              </a:solidFill>
              <a:effectLst/>
              <a:latin typeface="Dubai" panose="020B0503030403030204" pitchFamily="34" charset="-78"/>
              <a:ea typeface="Times New Roman" panose="02020603050405020304" pitchFamily="18" charset="0"/>
            </a:endParaRPr>
          </a:p>
          <a:p>
            <a:endParaRPr lang="pt-BR" sz="1400" dirty="0"/>
          </a:p>
        </p:txBody>
      </p:sp>
      <p:pic>
        <p:nvPicPr>
          <p:cNvPr id="129" name="Imagem 12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6496AED1-C814-4ED8-B330-0B654E5AD9D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665" y="3400127"/>
            <a:ext cx="162035" cy="162035"/>
          </a:xfrm>
          <a:prstGeom prst="rect">
            <a:avLst/>
          </a:prstGeom>
        </p:spPr>
      </p:pic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D241D7E1-2A25-45CE-A5B9-F4EAFD40931C}"/>
              </a:ext>
            </a:extLst>
          </p:cNvPr>
          <p:cNvSpPr txBox="1"/>
          <p:nvPr/>
        </p:nvSpPr>
        <p:spPr>
          <a:xfrm>
            <a:off x="8823018" y="1600016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خدمات</a:t>
            </a:r>
            <a:endParaRPr lang="pt-BR" sz="1400" b="1" dirty="0">
              <a:latin typeface="+mj-lt"/>
            </a:endParaRPr>
          </a:p>
        </p:txBody>
      </p:sp>
      <p:sp>
        <p:nvSpPr>
          <p:cNvPr id="131" name="Retângulo 130">
            <a:extLst>
              <a:ext uri="{FF2B5EF4-FFF2-40B4-BE49-F238E27FC236}">
                <a16:creationId xmlns:a16="http://schemas.microsoft.com/office/drawing/2014/main" id="{51565694-0109-4AB4-AEA0-0277097FF050}"/>
              </a:ext>
            </a:extLst>
          </p:cNvPr>
          <p:cNvSpPr/>
          <p:nvPr/>
        </p:nvSpPr>
        <p:spPr>
          <a:xfrm>
            <a:off x="8778750" y="1958412"/>
            <a:ext cx="27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خصومات على الخدمات تصل لغاية 50%</a:t>
            </a:r>
            <a:endParaRPr lang="pt-BR" dirty="0">
              <a:latin typeface="+mj-lt"/>
            </a:endParaRPr>
          </a:p>
        </p:txBody>
      </p:sp>
      <p:pic>
        <p:nvPicPr>
          <p:cNvPr id="132" name="Imagem 131" descr="Uma imagem contendo desenho&#10;&#10;Descrição gerada automaticamente">
            <a:extLst>
              <a:ext uri="{FF2B5EF4-FFF2-40B4-BE49-F238E27FC236}">
                <a16:creationId xmlns:a16="http://schemas.microsoft.com/office/drawing/2014/main" id="{8CFA0E2E-470B-410F-8D3E-79DF150B1BA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37" y="818337"/>
            <a:ext cx="1804624" cy="951597"/>
          </a:xfrm>
          <a:prstGeom prst="rect">
            <a:avLst/>
          </a:prstGeom>
        </p:spPr>
      </p:pic>
      <p:sp>
        <p:nvSpPr>
          <p:cNvPr id="133" name="Retângulo 132">
            <a:extLst>
              <a:ext uri="{FF2B5EF4-FFF2-40B4-BE49-F238E27FC236}">
                <a16:creationId xmlns:a16="http://schemas.microsoft.com/office/drawing/2014/main" id="{09C0116C-D56C-40B9-864A-3019981A71B5}"/>
              </a:ext>
            </a:extLst>
          </p:cNvPr>
          <p:cNvSpPr/>
          <p:nvPr/>
        </p:nvSpPr>
        <p:spPr>
          <a:xfrm>
            <a:off x="571894" y="2165108"/>
            <a:ext cx="326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latin typeface="+mj-lt"/>
              </a:rPr>
              <a:t>خصم 10% على الخدمات</a:t>
            </a:r>
            <a:endParaRPr lang="pt-BR" dirty="0">
              <a:latin typeface="+mj-lt"/>
            </a:endParaRP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5CFE6877-AC36-43ED-B4B7-9A74DDF80689}"/>
              </a:ext>
            </a:extLst>
          </p:cNvPr>
          <p:cNvSpPr txBox="1"/>
          <p:nvPr/>
        </p:nvSpPr>
        <p:spPr>
          <a:xfrm>
            <a:off x="846854" y="1769874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استشارات</a:t>
            </a:r>
            <a:endParaRPr lang="pt-BR" sz="1400" b="1" dirty="0">
              <a:latin typeface="+mj-lt"/>
            </a:endParaRPr>
          </a:p>
        </p:txBody>
      </p:sp>
      <p:sp>
        <p:nvSpPr>
          <p:cNvPr id="135" name="Retângulo 134">
            <a:extLst>
              <a:ext uri="{FF2B5EF4-FFF2-40B4-BE49-F238E27FC236}">
                <a16:creationId xmlns:a16="http://schemas.microsoft.com/office/drawing/2014/main" id="{C77DD503-A602-4A85-96C9-4285E5A3AACD}"/>
              </a:ext>
            </a:extLst>
          </p:cNvPr>
          <p:cNvSpPr/>
          <p:nvPr/>
        </p:nvSpPr>
        <p:spPr>
          <a:xfrm>
            <a:off x="702303" y="2742823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/>
              <a:t>فيشال </a:t>
            </a:r>
            <a:r>
              <a:rPr lang="ar-SA" sz="1400" b="1" dirty="0" err="1"/>
              <a:t>بانديه</a:t>
            </a:r>
            <a:endParaRPr lang="pt-BR" sz="1400" b="1" dirty="0"/>
          </a:p>
          <a:p>
            <a:r>
              <a:rPr lang="pt-BR" sz="1400" dirty="0">
                <a:hlinkClick r:id="rId24"/>
              </a:rPr>
              <a:t>vp@glasgowconsultinggroup.com</a:t>
            </a:r>
            <a:endParaRPr lang="pt-BR" sz="1400" dirty="0"/>
          </a:p>
          <a:p>
            <a:r>
              <a:rPr lang="pt-BR" sz="1400" dirty="0"/>
              <a:t>+(971) 559744360</a:t>
            </a:r>
          </a:p>
          <a:p>
            <a:r>
              <a:rPr lang="pt-BR" sz="1400" dirty="0">
                <a:hlinkClick r:id="rId25"/>
              </a:rPr>
              <a:t>http://glasgowconsultinggroup.com/</a:t>
            </a:r>
            <a:endParaRPr lang="pt-BR" sz="1400" dirty="0"/>
          </a:p>
        </p:txBody>
      </p:sp>
      <p:pic>
        <p:nvPicPr>
          <p:cNvPr id="136" name="Gráfico 7" descr="Envelope">
            <a:extLst>
              <a:ext uri="{FF2B5EF4-FFF2-40B4-BE49-F238E27FC236}">
                <a16:creationId xmlns:a16="http://schemas.microsoft.com/office/drawing/2014/main" id="{02D9DEFF-610B-418A-BA31-A25FBE084A9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3" y="3015753"/>
            <a:ext cx="228600" cy="228600"/>
          </a:xfrm>
          <a:prstGeom prst="rect">
            <a:avLst/>
          </a:prstGeom>
        </p:spPr>
      </p:pic>
      <p:pic>
        <p:nvPicPr>
          <p:cNvPr id="137" name="Gráfico 20" descr="Telefone">
            <a:extLst>
              <a:ext uri="{FF2B5EF4-FFF2-40B4-BE49-F238E27FC236}">
                <a16:creationId xmlns:a16="http://schemas.microsoft.com/office/drawing/2014/main" id="{B1EF3A07-525F-4FE4-967F-963587C8EF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3" y="3236203"/>
            <a:ext cx="228601" cy="228601"/>
          </a:xfrm>
          <a:prstGeom prst="rect">
            <a:avLst/>
          </a:prstGeom>
        </p:spPr>
      </p:pic>
      <p:pic>
        <p:nvPicPr>
          <p:cNvPr id="138" name="Imagem 13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E6C9E04-70F1-49B4-BD8F-001EA0EAE3F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4" y="3456598"/>
            <a:ext cx="162035" cy="162035"/>
          </a:xfrm>
          <a:prstGeom prst="rect">
            <a:avLst/>
          </a:prstGeom>
        </p:spPr>
      </p:pic>
      <p:pic>
        <p:nvPicPr>
          <p:cNvPr id="139" name="Gráfico 7" descr="Envelope">
            <a:extLst>
              <a:ext uri="{FF2B5EF4-FFF2-40B4-BE49-F238E27FC236}">
                <a16:creationId xmlns:a16="http://schemas.microsoft.com/office/drawing/2014/main" id="{E417F7FE-4F86-44ED-8E80-9CB42F8BE9B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1048" y="2969902"/>
            <a:ext cx="228600" cy="228600"/>
          </a:xfrm>
          <a:prstGeom prst="rect">
            <a:avLst/>
          </a:prstGeom>
        </p:spPr>
      </p:pic>
      <p:sp>
        <p:nvSpPr>
          <p:cNvPr id="140" name="Retângulo 139">
            <a:extLst>
              <a:ext uri="{FF2B5EF4-FFF2-40B4-BE49-F238E27FC236}">
                <a16:creationId xmlns:a16="http://schemas.microsoft.com/office/drawing/2014/main" id="{2DD23BA2-30A8-483C-9696-2BD5FF3175A0}"/>
              </a:ext>
            </a:extLst>
          </p:cNvPr>
          <p:cNvSpPr/>
          <p:nvPr/>
        </p:nvSpPr>
        <p:spPr>
          <a:xfrm>
            <a:off x="643825" y="5750064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b="1" dirty="0"/>
              <a:t>رشا مصطفى</a:t>
            </a:r>
            <a:endParaRPr lang="pt-BR" sz="1400" b="1" dirty="0"/>
          </a:p>
          <a:p>
            <a:r>
              <a:rPr lang="pt-BR" sz="1400" dirty="0">
                <a:hlinkClick r:id="rId26"/>
              </a:rPr>
              <a:t>csinfo@gulf-freight-eg.com</a:t>
            </a:r>
            <a:r>
              <a:rPr lang="pt-BR" sz="1400" dirty="0"/>
              <a:t> </a:t>
            </a:r>
          </a:p>
          <a:p>
            <a:r>
              <a:rPr lang="pt-BR" sz="1400" dirty="0"/>
              <a:t>+(20) 223515219</a:t>
            </a:r>
          </a:p>
          <a:p>
            <a:r>
              <a:rPr lang="pt-BR" sz="1400" dirty="0">
                <a:solidFill>
                  <a:schemeClr val="tx1"/>
                </a:solidFill>
                <a:hlinkClick r:id="rId27"/>
              </a:rPr>
              <a:t>https://www.gulf-freight-eg.com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141" name="Gráfico 7" descr="Envelope">
            <a:extLst>
              <a:ext uri="{FF2B5EF4-FFF2-40B4-BE49-F238E27FC236}">
                <a16:creationId xmlns:a16="http://schemas.microsoft.com/office/drawing/2014/main" id="{35A7A65A-76C6-4A04-9677-DD20C6432BC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295" y="6022994"/>
            <a:ext cx="228600" cy="228600"/>
          </a:xfrm>
          <a:prstGeom prst="rect">
            <a:avLst/>
          </a:prstGeom>
        </p:spPr>
      </p:pic>
      <p:pic>
        <p:nvPicPr>
          <p:cNvPr id="142" name="Gráfico 20" descr="Telefone">
            <a:extLst>
              <a:ext uri="{FF2B5EF4-FFF2-40B4-BE49-F238E27FC236}">
                <a16:creationId xmlns:a16="http://schemas.microsoft.com/office/drawing/2014/main" id="{9567148A-0A67-403E-AD49-4DC363BF45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295" y="6243444"/>
            <a:ext cx="228601" cy="228601"/>
          </a:xfrm>
          <a:prstGeom prst="rect">
            <a:avLst/>
          </a:prstGeom>
        </p:spPr>
      </p:pic>
      <p:pic>
        <p:nvPicPr>
          <p:cNvPr id="143" name="Imagem 14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C0BF7E0E-4247-4576-ADDD-F971CA65CA7F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6" y="6463839"/>
            <a:ext cx="162035" cy="162035"/>
          </a:xfrm>
          <a:prstGeom prst="rect">
            <a:avLst/>
          </a:prstGeom>
        </p:spPr>
      </p:pic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A873CE8B-7F4E-43DC-A0B1-D76376F3AB47}"/>
              </a:ext>
            </a:extLst>
          </p:cNvPr>
          <p:cNvSpPr txBox="1"/>
          <p:nvPr/>
        </p:nvSpPr>
        <p:spPr>
          <a:xfrm>
            <a:off x="904342" y="5174389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لوجستية</a:t>
            </a:r>
            <a:endParaRPr lang="pt-BR" sz="1400" b="1" dirty="0">
              <a:latin typeface="+mj-lt"/>
            </a:endParaRPr>
          </a:p>
        </p:txBody>
      </p:sp>
      <p:pic>
        <p:nvPicPr>
          <p:cNvPr id="145" name="Imagem 14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0A51A47-44A3-449C-BAF6-4EB33D9A182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35" y="6469980"/>
            <a:ext cx="162035" cy="162035"/>
          </a:xfrm>
          <a:prstGeom prst="rect">
            <a:avLst/>
          </a:prstGeom>
        </p:spPr>
      </p:pic>
      <p:sp>
        <p:nvSpPr>
          <p:cNvPr id="146" name="Retângulo 145">
            <a:extLst>
              <a:ext uri="{FF2B5EF4-FFF2-40B4-BE49-F238E27FC236}">
                <a16:creationId xmlns:a16="http://schemas.microsoft.com/office/drawing/2014/main" id="{90F8E85D-2113-4C19-9DDF-917F07D12F09}"/>
              </a:ext>
            </a:extLst>
          </p:cNvPr>
          <p:cNvSpPr/>
          <p:nvPr/>
        </p:nvSpPr>
        <p:spPr>
          <a:xfrm>
            <a:off x="3132637" y="23124"/>
            <a:ext cx="5743799" cy="715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78C5F26A-1399-44A0-BD4D-56414F935B7B}"/>
              </a:ext>
            </a:extLst>
          </p:cNvPr>
          <p:cNvSpPr txBox="1"/>
          <p:nvPr/>
        </p:nvSpPr>
        <p:spPr>
          <a:xfrm>
            <a:off x="3200164" y="69687"/>
            <a:ext cx="57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مجموعة المزايا الحصرية للغرفة التجارية العربية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الشركات الأعضاء العربية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3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7F40C55-69A0-425B-B7D3-D6E66AD1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0D6AF1C-F6F6-4CAD-8BD9-B90E2871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6608" y="107697"/>
            <a:ext cx="1209467" cy="471487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FAAD7558-F045-451B-8942-C9C744376435}"/>
              </a:ext>
            </a:extLst>
          </p:cNvPr>
          <p:cNvSpPr/>
          <p:nvPr/>
        </p:nvSpPr>
        <p:spPr>
          <a:xfrm>
            <a:off x="397562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31DBF7E-E884-49B8-84B1-38E99532A2C5}"/>
              </a:ext>
            </a:extLst>
          </p:cNvPr>
          <p:cNvSpPr/>
          <p:nvPr/>
        </p:nvSpPr>
        <p:spPr>
          <a:xfrm>
            <a:off x="4256596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A807F8C-D070-4072-BBFE-A2CDE68FBA3A}"/>
              </a:ext>
            </a:extLst>
          </p:cNvPr>
          <p:cNvSpPr/>
          <p:nvPr/>
        </p:nvSpPr>
        <p:spPr>
          <a:xfrm>
            <a:off x="8115630" y="762674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FC4137D-DC73-4197-8453-7C8138C9D3FC}"/>
              </a:ext>
            </a:extLst>
          </p:cNvPr>
          <p:cNvSpPr/>
          <p:nvPr/>
        </p:nvSpPr>
        <p:spPr>
          <a:xfrm>
            <a:off x="397562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4226AEA-686A-4236-8205-D37D1DBEA617}"/>
              </a:ext>
            </a:extLst>
          </p:cNvPr>
          <p:cNvSpPr/>
          <p:nvPr/>
        </p:nvSpPr>
        <p:spPr>
          <a:xfrm>
            <a:off x="4256596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CF4B446-0016-4DD2-9815-A5BAC8825065}"/>
              </a:ext>
            </a:extLst>
          </p:cNvPr>
          <p:cNvSpPr/>
          <p:nvPr/>
        </p:nvSpPr>
        <p:spPr>
          <a:xfrm>
            <a:off x="8115630" y="3810337"/>
            <a:ext cx="3673504" cy="28938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0" name="Gráfico 20" descr="Telefone">
            <a:extLst>
              <a:ext uri="{FF2B5EF4-FFF2-40B4-BE49-F238E27FC236}">
                <a16:creationId xmlns:a16="http://schemas.microsoft.com/office/drawing/2014/main" id="{16ABADD2-6450-4540-B4B2-AC5D2AEEBF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93" y="3200399"/>
            <a:ext cx="228601" cy="228601"/>
          </a:xfrm>
          <a:prstGeom prst="rect">
            <a:avLst/>
          </a:prstGeom>
        </p:spPr>
      </p:pic>
      <p:pic>
        <p:nvPicPr>
          <p:cNvPr id="77" name="Gráfico 7" descr="Envelope">
            <a:extLst>
              <a:ext uri="{FF2B5EF4-FFF2-40B4-BE49-F238E27FC236}">
                <a16:creationId xmlns:a16="http://schemas.microsoft.com/office/drawing/2014/main" id="{A5CD1ABD-6F4E-4E5F-97B1-0E3BD1B6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93" y="2983853"/>
            <a:ext cx="228600" cy="22860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783B2DC0-DDB2-49D5-A8BB-D6B046221EB0}"/>
              </a:ext>
            </a:extLst>
          </p:cNvPr>
          <p:cNvSpPr txBox="1"/>
          <p:nvPr/>
        </p:nvSpPr>
        <p:spPr>
          <a:xfrm>
            <a:off x="1022772" y="1987942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خدمات</a:t>
            </a:r>
            <a:endParaRPr lang="pt-BR" sz="1400" b="1" dirty="0">
              <a:latin typeface="+mj-lt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B7A4A9D-066E-4CE4-9042-5AE4E269AD9B}"/>
              </a:ext>
            </a:extLst>
          </p:cNvPr>
          <p:cNvSpPr/>
          <p:nvPr/>
        </p:nvSpPr>
        <p:spPr>
          <a:xfrm>
            <a:off x="614591" y="2712728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+mj-lt"/>
                <a:ea typeface="Calibri" panose="020F0502020204030204" pitchFamily="34" charset="0"/>
              </a:rPr>
              <a:t>خالد المرزوقي</a:t>
            </a:r>
          </a:p>
          <a:p>
            <a:pPr>
              <a:spcAft>
                <a:spcPts val="0"/>
              </a:spcAft>
            </a:pPr>
            <a:r>
              <a:rPr lang="pt-B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khalid.almarzooqi@kizad.ae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+(971) 0502099900</a:t>
            </a:r>
          </a:p>
          <a:p>
            <a:r>
              <a:rPr lang="pt-BR" sz="1400" dirty="0">
                <a:latin typeface="+mj-lt"/>
                <a:hlinkClick r:id="rId9"/>
              </a:rPr>
              <a:t>https://www.kizad.ae/</a:t>
            </a:r>
            <a:endParaRPr lang="pt-BR" sz="1400" b="1" dirty="0">
              <a:latin typeface="+mj-lt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78BEA4D-8F6B-46DA-A25B-040395BE7F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8160" y="985288"/>
            <a:ext cx="3103178" cy="1008807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BC9414C0-0A5A-44BE-80EA-0E4B4AAC918D}"/>
              </a:ext>
            </a:extLst>
          </p:cNvPr>
          <p:cNvSpPr txBox="1"/>
          <p:nvPr/>
        </p:nvSpPr>
        <p:spPr>
          <a:xfrm>
            <a:off x="4654805" y="2329882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خدمات</a:t>
            </a:r>
            <a:endParaRPr lang="pt-BR" sz="1400" b="1" dirty="0">
              <a:latin typeface="+mj-lt"/>
            </a:endParaRPr>
          </a:p>
        </p:txBody>
      </p:sp>
      <p:pic>
        <p:nvPicPr>
          <p:cNvPr id="45" name="Gráfico 20" descr="Telefone">
            <a:extLst>
              <a:ext uri="{FF2B5EF4-FFF2-40B4-BE49-F238E27FC236}">
                <a16:creationId xmlns:a16="http://schemas.microsoft.com/office/drawing/2014/main" id="{8C15C964-DF64-45C3-9125-C0A96C68D1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1000" y="3353571"/>
            <a:ext cx="228601" cy="228601"/>
          </a:xfrm>
          <a:prstGeom prst="rect">
            <a:avLst/>
          </a:prstGeom>
        </p:spPr>
      </p:pic>
      <p:pic>
        <p:nvPicPr>
          <p:cNvPr id="46" name="Gráfico 7" descr="Envelope">
            <a:extLst>
              <a:ext uri="{FF2B5EF4-FFF2-40B4-BE49-F238E27FC236}">
                <a16:creationId xmlns:a16="http://schemas.microsoft.com/office/drawing/2014/main" id="{53A7B054-80D7-4E59-8B7F-7D4AF8C9A6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1000" y="3137025"/>
            <a:ext cx="228600" cy="228600"/>
          </a:xfrm>
          <a:prstGeom prst="rect">
            <a:avLst/>
          </a:prstGeom>
        </p:spPr>
      </p:pic>
      <p:sp>
        <p:nvSpPr>
          <p:cNvPr id="47" name="Retângulo 46">
            <a:extLst>
              <a:ext uri="{FF2B5EF4-FFF2-40B4-BE49-F238E27FC236}">
                <a16:creationId xmlns:a16="http://schemas.microsoft.com/office/drawing/2014/main" id="{E0AB81F9-F80A-4834-B47E-E8AFD9C5C7B8}"/>
              </a:ext>
            </a:extLst>
          </p:cNvPr>
          <p:cNvSpPr/>
          <p:nvPr/>
        </p:nvSpPr>
        <p:spPr>
          <a:xfrm>
            <a:off x="4502719" y="2881992"/>
            <a:ext cx="2990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+mj-lt"/>
                <a:ea typeface="Calibri" panose="020F0502020204030204" pitchFamily="34" charset="0"/>
              </a:rPr>
              <a:t>محمد </a:t>
            </a:r>
            <a:r>
              <a:rPr lang="ar-SA" sz="1400" b="1" dirty="0" err="1">
                <a:latin typeface="+mj-lt"/>
                <a:ea typeface="Calibri" panose="020F0502020204030204" pitchFamily="34" charset="0"/>
              </a:rPr>
              <a:t>غودا</a:t>
            </a:r>
            <a:r>
              <a:rPr lang="ar-SA" sz="14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pt-B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hlinkClick r:id="rId12"/>
              </a:rPr>
              <a:t>mohamedlotfi_lawyer@hotmail.com</a:t>
            </a:r>
            <a:r>
              <a:rPr lang="pt-B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    </a:t>
            </a:r>
            <a:r>
              <a:rPr lang="pt-BR" sz="1400" dirty="0">
                <a:latin typeface="+mj-lt"/>
                <a:ea typeface="Calibri" panose="020F0502020204030204" pitchFamily="34" charset="0"/>
              </a:rPr>
              <a:t>+201229369099</a:t>
            </a:r>
          </a:p>
        </p:txBody>
      </p:sp>
      <p:pic>
        <p:nvPicPr>
          <p:cNvPr id="7" name="Imagem 6" descr="Texto branco sobre fundo preto&#10;&#10;Descrição gerada automaticamente">
            <a:extLst>
              <a:ext uri="{FF2B5EF4-FFF2-40B4-BE49-F238E27FC236}">
                <a16:creationId xmlns:a16="http://schemas.microsoft.com/office/drawing/2014/main" id="{ABBFA3C2-897D-42B4-95CC-C455C936A0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69" y="794785"/>
            <a:ext cx="883518" cy="1500933"/>
          </a:xfrm>
          <a:prstGeom prst="rect">
            <a:avLst/>
          </a:prstGeom>
        </p:spPr>
      </p:pic>
      <p:sp>
        <p:nvSpPr>
          <p:cNvPr id="56" name="CaixaDeTexto 55">
            <a:extLst>
              <a:ext uri="{FF2B5EF4-FFF2-40B4-BE49-F238E27FC236}">
                <a16:creationId xmlns:a16="http://schemas.microsoft.com/office/drawing/2014/main" id="{4DBC0688-741B-40D7-BABE-3D4B786E23DB}"/>
              </a:ext>
            </a:extLst>
          </p:cNvPr>
          <p:cNvSpPr txBox="1"/>
          <p:nvPr/>
        </p:nvSpPr>
        <p:spPr>
          <a:xfrm>
            <a:off x="8489134" y="2151415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خدمات</a:t>
            </a:r>
            <a:endParaRPr lang="pt-BR" sz="1400" b="1" dirty="0">
              <a:latin typeface="+mj-lt"/>
            </a:endParaRPr>
          </a:p>
        </p:txBody>
      </p:sp>
      <p:pic>
        <p:nvPicPr>
          <p:cNvPr id="57" name="Gráfico 20" descr="Telefone">
            <a:extLst>
              <a:ext uri="{FF2B5EF4-FFF2-40B4-BE49-F238E27FC236}">
                <a16:creationId xmlns:a16="http://schemas.microsoft.com/office/drawing/2014/main" id="{C1D78FAB-6244-4111-B493-09DEB0679A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6223" y="3184306"/>
            <a:ext cx="228601" cy="228601"/>
          </a:xfrm>
          <a:prstGeom prst="rect">
            <a:avLst/>
          </a:prstGeom>
        </p:spPr>
      </p:pic>
      <p:pic>
        <p:nvPicPr>
          <p:cNvPr id="58" name="Gráfico 7" descr="Envelope">
            <a:extLst>
              <a:ext uri="{FF2B5EF4-FFF2-40B4-BE49-F238E27FC236}">
                <a16:creationId xmlns:a16="http://schemas.microsoft.com/office/drawing/2014/main" id="{25A1B2C9-04A5-493E-93F6-286AF798FCA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6223" y="2967760"/>
            <a:ext cx="228600" cy="228600"/>
          </a:xfrm>
          <a:prstGeom prst="rect">
            <a:avLst/>
          </a:prstGeom>
        </p:spPr>
      </p:pic>
      <p:sp>
        <p:nvSpPr>
          <p:cNvPr id="59" name="Retângulo 58">
            <a:extLst>
              <a:ext uri="{FF2B5EF4-FFF2-40B4-BE49-F238E27FC236}">
                <a16:creationId xmlns:a16="http://schemas.microsoft.com/office/drawing/2014/main" id="{F1ED9768-87A5-4BC8-88BC-6529B1712F35}"/>
              </a:ext>
            </a:extLst>
          </p:cNvPr>
          <p:cNvSpPr/>
          <p:nvPr/>
        </p:nvSpPr>
        <p:spPr>
          <a:xfrm>
            <a:off x="8377942" y="2712728"/>
            <a:ext cx="3071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i="0" dirty="0" err="1">
                <a:effectLst/>
                <a:latin typeface="+mj-lt"/>
              </a:rPr>
              <a:t>انجليني</a:t>
            </a:r>
            <a:r>
              <a:rPr lang="ar-SA" sz="1400" b="1" i="0" dirty="0">
                <a:effectLst/>
                <a:latin typeface="+mj-lt"/>
              </a:rPr>
              <a:t> ريفيرا</a:t>
            </a:r>
            <a:endParaRPr lang="pt-BR" sz="1400" b="1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  <a:hlinkClick r:id="rId14"/>
              </a:rPr>
              <a:t>angeline@primegroup.ae</a:t>
            </a:r>
            <a:r>
              <a:rPr lang="pt-BR" sz="1400" dirty="0">
                <a:latin typeface="+mj-lt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pt-BR" sz="1400" dirty="0">
                <a:latin typeface="+mj-lt"/>
                <a:ea typeface="Calibri" panose="020F0502020204030204" pitchFamily="34" charset="0"/>
              </a:rPr>
              <a:t>+(971) 144314690</a:t>
            </a:r>
          </a:p>
          <a:p>
            <a:r>
              <a:rPr lang="pt-BR" sz="1400" dirty="0">
                <a:latin typeface="+mj-lt"/>
                <a:hlinkClick r:id="rId15"/>
              </a:rPr>
              <a:t>http://www.primegroup.ae/</a:t>
            </a:r>
            <a:r>
              <a:rPr lang="pt-BR" sz="1400" dirty="0">
                <a:latin typeface="+mj-lt"/>
              </a:rPr>
              <a:t> </a:t>
            </a: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015512E3-6612-4A8D-AAF9-0F6C33F53E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63" y="1010526"/>
            <a:ext cx="1674402" cy="1116268"/>
          </a:xfrm>
          <a:prstGeom prst="rect">
            <a:avLst/>
          </a:prstGeom>
        </p:spPr>
      </p:pic>
      <p:pic>
        <p:nvPicPr>
          <p:cNvPr id="54" name="Gráfico 20" descr="Telefone">
            <a:extLst>
              <a:ext uri="{FF2B5EF4-FFF2-40B4-BE49-F238E27FC236}">
                <a16:creationId xmlns:a16="http://schemas.microsoft.com/office/drawing/2014/main" id="{E2C22FC6-0A44-4D3B-AFFC-3675F647C25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90" y="6238611"/>
            <a:ext cx="228601" cy="228601"/>
          </a:xfrm>
          <a:prstGeom prst="rect">
            <a:avLst/>
          </a:prstGeom>
        </p:spPr>
      </p:pic>
      <p:pic>
        <p:nvPicPr>
          <p:cNvPr id="55" name="Gráfico 7" descr="Envelope">
            <a:extLst>
              <a:ext uri="{FF2B5EF4-FFF2-40B4-BE49-F238E27FC236}">
                <a16:creationId xmlns:a16="http://schemas.microsoft.com/office/drawing/2014/main" id="{AE7F7AA5-7CEA-4C7D-9C5A-C8D917F3F79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990" y="6022065"/>
            <a:ext cx="228600" cy="228600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5CE5117A-9AFE-43B8-9AB1-FB9C4662EE0F}"/>
              </a:ext>
            </a:extLst>
          </p:cNvPr>
          <p:cNvSpPr txBox="1"/>
          <p:nvPr/>
        </p:nvSpPr>
        <p:spPr>
          <a:xfrm>
            <a:off x="935440" y="5062145"/>
            <a:ext cx="2692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400" b="1" dirty="0">
                <a:latin typeface="+mj-lt"/>
              </a:rPr>
              <a:t>مكتب سياحي</a:t>
            </a:r>
            <a:endParaRPr lang="pt-BR" sz="1400" b="1" dirty="0">
              <a:latin typeface="+mj-lt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2970F3B-AEBA-4E8C-B219-E90BE2E53452}"/>
              </a:ext>
            </a:extLst>
          </p:cNvPr>
          <p:cNvSpPr/>
          <p:nvPr/>
        </p:nvSpPr>
        <p:spPr>
          <a:xfrm>
            <a:off x="609146" y="5767518"/>
            <a:ext cx="30718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ar-SA" sz="1400" b="1" dirty="0">
                <a:latin typeface="Calibri Light" panose="020F0302020204030204" pitchFamily="34" charset="0"/>
                <a:ea typeface="Calibri" panose="020F0502020204030204" pitchFamily="34" charset="0"/>
              </a:rPr>
              <a:t>لاريسا ويلسون</a:t>
            </a:r>
            <a:endParaRPr lang="pt-BR" sz="1400" b="1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400" dirty="0">
                <a:latin typeface="Calibri Light" panose="020F0302020204030204" pitchFamily="34" charset="0"/>
                <a:ea typeface="Calibri" panose="020F0502020204030204" pitchFamily="34" charset="0"/>
                <a:hlinkClick r:id="rId17"/>
              </a:rPr>
              <a:t>larissa@highclassbrazil.com</a:t>
            </a:r>
            <a:r>
              <a:rPr lang="fi-FI" sz="1400" dirty="0">
                <a:latin typeface="Calibri Light" panose="020F0302020204030204" pitchFamily="34" charset="0"/>
                <a:ea typeface="Calibri" panose="020F0502020204030204" pitchFamily="34" charset="0"/>
              </a:rPr>
              <a:t>  </a:t>
            </a:r>
            <a:endParaRPr lang="pt-BR" sz="1400" dirty="0"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</a:rPr>
              <a:t>+(971) 501505714</a:t>
            </a:r>
          </a:p>
          <a:p>
            <a:r>
              <a:rPr lang="pt-BR" sz="1400" dirty="0">
                <a:latin typeface="+mj-lt"/>
                <a:hlinkClick r:id="rId18"/>
              </a:rPr>
              <a:t>http://highclassbrazil.com/</a:t>
            </a:r>
            <a:endParaRPr lang="pt-BR" sz="1400" dirty="0">
              <a:latin typeface="+mj-lt"/>
            </a:endParaRPr>
          </a:p>
          <a:p>
            <a:pPr>
              <a:spcAft>
                <a:spcPts val="0"/>
              </a:spcAft>
            </a:pPr>
            <a:endParaRPr lang="pt-BR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4" name="Imagem 63" descr="Uma imagem contendo objeto, relógio, placar&#10;&#10;Descrição gerada automaticamente">
            <a:extLst>
              <a:ext uri="{FF2B5EF4-FFF2-40B4-BE49-F238E27FC236}">
                <a16:creationId xmlns:a16="http://schemas.microsoft.com/office/drawing/2014/main" id="{E5BF41E4-83A1-4078-9285-4F6E0FCDD7EA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0" y="4274166"/>
            <a:ext cx="2780807" cy="629841"/>
          </a:xfrm>
          <a:prstGeom prst="rect">
            <a:avLst/>
          </a:prstGeom>
        </p:spPr>
      </p:pic>
      <p:pic>
        <p:nvPicPr>
          <p:cNvPr id="65" name="Imagem 6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E554BAE-ED73-4704-B6B8-7BBE34280808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6" y="3442168"/>
            <a:ext cx="162035" cy="162035"/>
          </a:xfrm>
          <a:prstGeom prst="rect">
            <a:avLst/>
          </a:prstGeom>
        </p:spPr>
      </p:pic>
      <p:pic>
        <p:nvPicPr>
          <p:cNvPr id="66" name="Imagem 65" descr="Fundo preto com letras brancas&#10;&#10;Descrição gerada automaticamente">
            <a:extLst>
              <a:ext uri="{FF2B5EF4-FFF2-40B4-BE49-F238E27FC236}">
                <a16:creationId xmlns:a16="http://schemas.microsoft.com/office/drawing/2014/main" id="{CDA1B322-C2F4-446A-93B6-24A71962D90E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07" y="3445094"/>
            <a:ext cx="162035" cy="162035"/>
          </a:xfrm>
          <a:prstGeom prst="rect">
            <a:avLst/>
          </a:prstGeom>
        </p:spPr>
      </p:pic>
      <p:pic>
        <p:nvPicPr>
          <p:cNvPr id="69" name="Imagem 6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9AAD6E3-584D-40C8-9FFA-7507C8B5C1EF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6" y="6504674"/>
            <a:ext cx="162035" cy="162035"/>
          </a:xfrm>
          <a:prstGeom prst="rect">
            <a:avLst/>
          </a:prstGeom>
        </p:spPr>
      </p:pic>
      <p:sp>
        <p:nvSpPr>
          <p:cNvPr id="71" name="Retângulo 70">
            <a:extLst>
              <a:ext uri="{FF2B5EF4-FFF2-40B4-BE49-F238E27FC236}">
                <a16:creationId xmlns:a16="http://schemas.microsoft.com/office/drawing/2014/main" id="{08DA3D33-33A7-49D1-8D08-987739F0BB9E}"/>
              </a:ext>
            </a:extLst>
          </p:cNvPr>
          <p:cNvSpPr/>
          <p:nvPr/>
        </p:nvSpPr>
        <p:spPr>
          <a:xfrm>
            <a:off x="3132637" y="23124"/>
            <a:ext cx="5743799" cy="715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F16A912B-943E-4C4B-B112-B5FBF52D368F}"/>
              </a:ext>
            </a:extLst>
          </p:cNvPr>
          <p:cNvSpPr txBox="1"/>
          <p:nvPr/>
        </p:nvSpPr>
        <p:spPr>
          <a:xfrm>
            <a:off x="3200164" y="69687"/>
            <a:ext cx="57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مجموعة المزايا الحصرية للغرفة التجارية العربية البرازيلية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Myriad Pro Light SemiExt" panose="020B0405030403020204" pitchFamily="34" charset="0"/>
              </a:rPr>
              <a:t>الشركات الأعضاء العربية</a:t>
            </a:r>
            <a:endParaRPr lang="pt-BR" sz="2000" b="1" dirty="0">
              <a:solidFill>
                <a:schemeClr val="bg1"/>
              </a:solidFill>
              <a:latin typeface="Myriad Pro Light SemiExt" panose="020B0405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1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rua, janela, segurando, vermelho&#10;&#10;Descrição gerada automaticamente">
            <a:extLst>
              <a:ext uri="{FF2B5EF4-FFF2-40B4-BE49-F238E27FC236}">
                <a16:creationId xmlns:a16="http://schemas.microsoft.com/office/drawing/2014/main" id="{1599FABD-E96A-4370-9AC7-D2586C12B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9" descr="#templlate_ppt_informe_de_mercado-12.png">
            <a:extLst>
              <a:ext uri="{FF2B5EF4-FFF2-40B4-BE49-F238E27FC236}">
                <a16:creationId xmlns:a16="http://schemas.microsoft.com/office/drawing/2014/main" id="{25A9306C-BDB1-4B31-BEE1-D9A7A7DAB7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809" y="-159620"/>
            <a:ext cx="3486380" cy="19886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B41E7CB-F45C-446F-A881-E12B58E97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57700" y="11282007"/>
            <a:ext cx="24382413" cy="266682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4A9AEC93-8168-4521-AE4D-36C54D7EA50F}"/>
              </a:ext>
            </a:extLst>
          </p:cNvPr>
          <p:cNvGrpSpPr/>
          <p:nvPr/>
        </p:nvGrpSpPr>
        <p:grpSpPr>
          <a:xfrm>
            <a:off x="6601267" y="1617298"/>
            <a:ext cx="5559122" cy="3010373"/>
            <a:chOff x="14609764" y="5539075"/>
            <a:chExt cx="5559122" cy="3010373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9CFCAE2-210F-490F-8AFF-09A5F71BB950}"/>
                </a:ext>
              </a:extLst>
            </p:cNvPr>
            <p:cNvSpPr>
              <a:spLocks/>
            </p:cNvSpPr>
            <p:nvPr/>
          </p:nvSpPr>
          <p:spPr>
            <a:xfrm>
              <a:off x="14609764" y="5706182"/>
              <a:ext cx="5031548" cy="955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ts val="2300"/>
                </a:lnSpc>
              </a:pPr>
              <a:r>
                <a:rPr lang="ar-SA" altLang="pt-BR" sz="1600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العنوان: </a:t>
              </a:r>
              <a:r>
                <a:rPr lang="pt-BR" altLang="pt-BR" sz="1600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Av. Paulista, 283/287 - Cerqueira César, São Paulo - SP, </a:t>
              </a:r>
              <a:br>
                <a:rPr lang="pt-BR" altLang="pt-BR" sz="1600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</a:br>
              <a:r>
                <a:rPr lang="pt-BR" altLang="pt-BR" sz="1600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CEP 01311-000</a:t>
              </a:r>
              <a:endParaRPr lang="pt-BR" sz="1600" dirty="0">
                <a:uFillTx/>
              </a:endParaRPr>
            </a:p>
          </p:txBody>
        </p:sp>
        <p:pic>
          <p:nvPicPr>
            <p:cNvPr id="10" name="Gráfico 16" descr="Marcador">
              <a:extLst>
                <a:ext uri="{FF2B5EF4-FFF2-40B4-BE49-F238E27FC236}">
                  <a16:creationId xmlns:a16="http://schemas.microsoft.com/office/drawing/2014/main" id="{805773C6-F111-4F56-89CE-0064659C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69444" y="5539075"/>
              <a:ext cx="699442" cy="699442"/>
            </a:xfrm>
            <a:prstGeom prst="rect">
              <a:avLst/>
            </a:prstGeom>
          </p:spPr>
        </p:pic>
        <p:pic>
          <p:nvPicPr>
            <p:cNvPr id="11" name="Gráfico 9" descr="Telefone">
              <a:extLst>
                <a:ext uri="{FF2B5EF4-FFF2-40B4-BE49-F238E27FC236}">
                  <a16:creationId xmlns:a16="http://schemas.microsoft.com/office/drawing/2014/main" id="{676824A1-E24A-4319-84DD-85A2AC708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47781" y="6882939"/>
              <a:ext cx="545448" cy="545448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1396B2F-52A6-40F6-B3F8-FBBCDE7C93E3}"/>
                </a:ext>
              </a:extLst>
            </p:cNvPr>
            <p:cNvSpPr>
              <a:spLocks/>
            </p:cNvSpPr>
            <p:nvPr/>
          </p:nvSpPr>
          <p:spPr>
            <a:xfrm>
              <a:off x="15843109" y="7054347"/>
              <a:ext cx="26468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600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+55 (11) 3145-3200 </a:t>
              </a:r>
              <a:endParaRPr lang="pt-BR" sz="1600" dirty="0">
                <a:uFillTx/>
              </a:endParaRPr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6CA8525E-C5AB-41CC-A205-D0AE66CA84BA}"/>
                </a:ext>
              </a:extLst>
            </p:cNvPr>
            <p:cNvGrpSpPr/>
            <p:nvPr/>
          </p:nvGrpSpPr>
          <p:grpSpPr>
            <a:xfrm>
              <a:off x="15960307" y="7823959"/>
              <a:ext cx="4083882" cy="725489"/>
              <a:chOff x="16012063" y="6954443"/>
              <a:chExt cx="4083882" cy="725489"/>
            </a:xfrm>
          </p:grpSpPr>
          <p:pic>
            <p:nvPicPr>
              <p:cNvPr id="14" name="Gráfico 11" descr="Mundo">
                <a:extLst>
                  <a:ext uri="{FF2B5EF4-FFF2-40B4-BE49-F238E27FC236}">
                    <a16:creationId xmlns:a16="http://schemas.microsoft.com/office/drawing/2014/main" id="{36C3094E-9194-40A0-B30C-EEA0AC465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45897" y="7229884"/>
                <a:ext cx="450048" cy="450048"/>
              </a:xfrm>
              <a:prstGeom prst="rect">
                <a:avLst/>
              </a:prstGeom>
            </p:spPr>
          </p:pic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F6F8D2D0-2A81-4906-9878-C85D5A3440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012063" y="6954443"/>
                <a:ext cx="2414443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4" algn="ctr">
                  <a:lnSpc>
                    <a:spcPts val="5300"/>
                  </a:lnSpc>
                </a:pPr>
                <a:r>
                  <a:rPr lang="pt-BR" altLang="pt-BR" b="1" dirty="0" err="1">
                    <a:solidFill>
                      <a:schemeClr val="bg1"/>
                    </a:solidFill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Source Sans Pro" panose="020B0503030403020204" pitchFamily="34" charset="0"/>
                  </a:rPr>
                  <a:t>www.ccab.org.br</a:t>
                </a:r>
                <a:endParaRPr lang="pt-BR" altLang="pt-BR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endParaRPr>
              </a:p>
            </p:txBody>
          </p:sp>
        </p:grp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ED4ADFD-5F86-41DF-8488-57AF08799D50}"/>
              </a:ext>
            </a:extLst>
          </p:cNvPr>
          <p:cNvGrpSpPr/>
          <p:nvPr/>
        </p:nvGrpSpPr>
        <p:grpSpPr>
          <a:xfrm>
            <a:off x="259809" y="1295086"/>
            <a:ext cx="5954771" cy="4185761"/>
            <a:chOff x="3854017" y="5553764"/>
            <a:chExt cx="5954771" cy="4185761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0962388-F3F9-48FF-ADFE-089C7092922B}"/>
                </a:ext>
              </a:extLst>
            </p:cNvPr>
            <p:cNvSpPr>
              <a:spLocks/>
            </p:cNvSpPr>
            <p:nvPr/>
          </p:nvSpPr>
          <p:spPr>
            <a:xfrm>
              <a:off x="3854017" y="5553764"/>
              <a:ext cx="5954771" cy="4185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altLang="pt-BR" sz="1600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تحدث مع قسم علاقات المنتسبين إلى الغرفة التجارية العربية البرازيلية</a:t>
              </a:r>
              <a:endParaRPr lang="pt-BR" altLang="pt-BR" sz="1600" b="1" dirty="0">
                <a:solidFill>
                  <a:schemeClr val="bg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ource Sans Pro" panose="020B0503030403020204" pitchFamily="34" charset="0"/>
              </a:endParaRPr>
            </a:p>
            <a:p>
              <a:r>
                <a:rPr lang="pt-BR" altLang="pt-BR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 </a:t>
              </a:r>
            </a:p>
            <a:p>
              <a:r>
                <a:rPr lang="ar-SA" altLang="pt-BR" sz="1600" b="1" dirty="0">
                  <a:solidFill>
                    <a:srgbClr val="CAA81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ليوناردو </a:t>
              </a:r>
              <a:r>
                <a:rPr lang="ar-SA" altLang="pt-BR" sz="1600" b="1" dirty="0" err="1">
                  <a:solidFill>
                    <a:srgbClr val="CAA81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ماشادو</a:t>
              </a:r>
              <a:endParaRPr lang="pt-BR" altLang="pt-BR" sz="1600" b="1" dirty="0">
                <a:solidFill>
                  <a:srgbClr val="CAA81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ource Sans Pro" panose="020B0503030403020204" pitchFamily="34" charset="0"/>
              </a:endParaRPr>
            </a:p>
            <a:p>
              <a:r>
                <a:rPr lang="pt-BR" altLang="pt-BR" sz="1600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      </a:t>
              </a:r>
              <a:r>
                <a:rPr lang="pt-BR" altLang="pt-BR" sz="1400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 </a:t>
              </a:r>
              <a:r>
                <a:rPr lang="pt-BR" alt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lmachado</a:t>
              </a:r>
              <a:r>
                <a:rPr lang="pt-BR" altLang="pt-BR" sz="1400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@ccab.org.br </a:t>
              </a:r>
            </a:p>
            <a:p>
              <a:endParaRPr lang="pt-BR" altLang="pt-BR" sz="1600" dirty="0">
                <a:solidFill>
                  <a:schemeClr val="bg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ource Sans Pro" panose="020B0503030403020204" pitchFamily="34" charset="0"/>
              </a:endParaRPr>
            </a:p>
            <a:p>
              <a:r>
                <a:rPr lang="pt-BR" altLang="pt-BR" sz="1600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       </a:t>
              </a:r>
              <a:r>
                <a:rPr lang="pt-BR" altLang="pt-BR" sz="1400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+55 11 3145-3292</a:t>
              </a:r>
              <a:endParaRPr lang="pt-BR" altLang="pt-BR" sz="1600" dirty="0">
                <a:solidFill>
                  <a:schemeClr val="bg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ource Sans Pro" panose="020B0503030403020204" pitchFamily="34" charset="0"/>
              </a:endParaRPr>
            </a:p>
            <a:p>
              <a:r>
                <a:rPr lang="pt-BR" altLang="pt-BR" b="1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 </a:t>
              </a:r>
            </a:p>
            <a:p>
              <a:r>
                <a:rPr lang="ar-SA" altLang="pt-BR" sz="1600" b="1" dirty="0">
                  <a:solidFill>
                    <a:srgbClr val="CAA81F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ستيفاني دي </a:t>
              </a:r>
              <a:r>
                <a:rPr lang="ar-SA" altLang="pt-BR" sz="1600" b="1" dirty="0" err="1">
                  <a:solidFill>
                    <a:srgbClr val="CAA81F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نوفايس</a:t>
              </a:r>
              <a:endParaRPr lang="pt-BR" altLang="pt-BR" sz="1600" b="1" dirty="0">
                <a:solidFill>
                  <a:srgbClr val="CAA81F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ource Sans Pro" panose="020B0503030403020204" pitchFamily="34" charset="0"/>
              </a:endParaRPr>
            </a:p>
            <a:p>
              <a:r>
                <a:rPr lang="pt-BR" altLang="pt-BR" sz="1400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        snovais@ccab.org.br</a:t>
              </a:r>
            </a:p>
            <a:p>
              <a:endParaRPr lang="pt-BR" altLang="pt-BR" sz="1400" dirty="0">
                <a:solidFill>
                  <a:schemeClr val="bg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ource Sans Pro" panose="020B0503030403020204" pitchFamily="34" charset="0"/>
              </a:endParaRPr>
            </a:p>
            <a:p>
              <a:r>
                <a:rPr lang="pt-BR" altLang="pt-BR" sz="1400" dirty="0">
                  <a:solidFill>
                    <a:schemeClr val="bg1"/>
                  </a:solidFill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        +55 11 3145-3275</a:t>
              </a:r>
            </a:p>
            <a:p>
              <a:endParaRPr lang="pt-BR" sz="1600" b="1" dirty="0">
                <a:solidFill>
                  <a:srgbClr val="C8A821"/>
                </a:solidFill>
                <a:latin typeface="Verdana" panose="020B0604030504040204" pitchFamily="34" charset="0"/>
                <a:ea typeface="Verdana" panose="020B0604030504040204" pitchFamily="34" charset="0"/>
                <a:sym typeface="Source Sans Pro" panose="020B0503030403020204" pitchFamily="34" charset="0"/>
              </a:endParaRPr>
            </a:p>
            <a:p>
              <a:r>
                <a:rPr lang="ar-SA" sz="1600" b="1" dirty="0">
                  <a:solidFill>
                    <a:srgbClr val="C8A82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براءة أبو جزر</a:t>
              </a:r>
              <a:endParaRPr lang="pt-BR" sz="1600" b="1" dirty="0">
                <a:solidFill>
                  <a:srgbClr val="C8A82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alt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ource Sans Pro" panose="020B0503030403020204" pitchFamily="34" charset="0"/>
                </a:rPr>
                <a:t>        bbajuzar@ccab.org.br</a:t>
              </a:r>
            </a:p>
            <a:p>
              <a:endParaRPr lang="pt-BR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sym typeface="Source Sans Pro" panose="020B0503030403020204" pitchFamily="34" charset="0"/>
              </a:endParaRPr>
            </a:p>
            <a:p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Source Sans Pro" panose="020B0503030403020204" pitchFamily="34" charset="0"/>
                </a:rPr>
                <a:t>        </a:t>
              </a:r>
              <a:r>
                <a:rPr lang="pt-BR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+55 11 3145-3288</a:t>
              </a:r>
            </a:p>
            <a:p>
              <a:endParaRPr lang="pt-BR" dirty="0">
                <a:uFillTx/>
              </a:endParaRPr>
            </a:p>
          </p:txBody>
        </p:sp>
        <p:pic>
          <p:nvPicPr>
            <p:cNvPr id="18" name="Gráfico 20" descr="Telefone">
              <a:extLst>
                <a:ext uri="{FF2B5EF4-FFF2-40B4-BE49-F238E27FC236}">
                  <a16:creationId xmlns:a16="http://schemas.microsoft.com/office/drawing/2014/main" id="{3D4423B8-2182-49E2-8CFD-A9E0A90AD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384" y="7017415"/>
              <a:ext cx="374465" cy="374465"/>
            </a:xfrm>
            <a:prstGeom prst="rect">
              <a:avLst/>
            </a:prstGeom>
          </p:spPr>
        </p:pic>
        <p:pic>
          <p:nvPicPr>
            <p:cNvPr id="20" name="Gráfico 7" descr="Envelope">
              <a:extLst>
                <a:ext uri="{FF2B5EF4-FFF2-40B4-BE49-F238E27FC236}">
                  <a16:creationId xmlns:a16="http://schemas.microsoft.com/office/drawing/2014/main" id="{AEB0414A-B135-467B-B9C8-94E39ED7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55384" y="6591481"/>
              <a:ext cx="326090" cy="326090"/>
            </a:xfrm>
            <a:prstGeom prst="rect">
              <a:avLst/>
            </a:prstGeom>
          </p:spPr>
        </p:pic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8E62BE29-0F16-415E-97F6-8E202911D260}"/>
              </a:ext>
            </a:extLst>
          </p:cNvPr>
          <p:cNvSpPr>
            <a:spLocks/>
          </p:cNvSpPr>
          <p:nvPr/>
        </p:nvSpPr>
        <p:spPr>
          <a:xfrm>
            <a:off x="4407239" y="5330497"/>
            <a:ext cx="3486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400" b="1" dirty="0">
                <a:solidFill>
                  <a:schemeClr val="bg1"/>
                </a:solidFill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ource Sans Pro" panose="020B0503030403020204" pitchFamily="34" charset="0"/>
              </a:rPr>
              <a:t>تابع صفحاتنا</a:t>
            </a:r>
            <a:endParaRPr lang="pt-BR" sz="1400" b="1" dirty="0">
              <a:solidFill>
                <a:schemeClr val="bg1"/>
              </a:solidFill>
              <a:uFillTx/>
            </a:endParaRPr>
          </a:p>
        </p:txBody>
      </p:sp>
      <p:pic>
        <p:nvPicPr>
          <p:cNvPr id="26" name="Gráfico 20" descr="Telefone">
            <a:extLst>
              <a:ext uri="{FF2B5EF4-FFF2-40B4-BE49-F238E27FC236}">
                <a16:creationId xmlns:a16="http://schemas.microsoft.com/office/drawing/2014/main" id="{668026EB-04C9-4614-ABDC-FF09B5BF1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75" y="3894420"/>
            <a:ext cx="374465" cy="374465"/>
          </a:xfrm>
          <a:prstGeom prst="rect">
            <a:avLst/>
          </a:prstGeom>
        </p:spPr>
      </p:pic>
      <p:pic>
        <p:nvPicPr>
          <p:cNvPr id="29" name="Gráfico 7" descr="Envelope">
            <a:extLst>
              <a:ext uri="{FF2B5EF4-FFF2-40B4-BE49-F238E27FC236}">
                <a16:creationId xmlns:a16="http://schemas.microsoft.com/office/drawing/2014/main" id="{C73EBA53-3F3B-43D7-B7EF-AB232F5B6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362" y="3555562"/>
            <a:ext cx="326090" cy="326090"/>
          </a:xfrm>
          <a:prstGeom prst="rect">
            <a:avLst/>
          </a:prstGeom>
        </p:spPr>
      </p:pic>
      <p:pic>
        <p:nvPicPr>
          <p:cNvPr id="30" name="Gráfico 20" descr="Telefone">
            <a:extLst>
              <a:ext uri="{FF2B5EF4-FFF2-40B4-BE49-F238E27FC236}">
                <a16:creationId xmlns:a16="http://schemas.microsoft.com/office/drawing/2014/main" id="{14457595-4759-4A54-AF81-ED7029DCA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63" y="5028402"/>
            <a:ext cx="374465" cy="374465"/>
          </a:xfrm>
          <a:prstGeom prst="rect">
            <a:avLst/>
          </a:prstGeom>
        </p:spPr>
      </p:pic>
      <p:pic>
        <p:nvPicPr>
          <p:cNvPr id="31" name="Gráfico 7" descr="Envelope">
            <a:extLst>
              <a:ext uri="{FF2B5EF4-FFF2-40B4-BE49-F238E27FC236}">
                <a16:creationId xmlns:a16="http://schemas.microsoft.com/office/drawing/2014/main" id="{5867B494-0EC9-4C33-8B68-38CB2F579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50" y="4689544"/>
            <a:ext cx="326090" cy="326090"/>
          </a:xfrm>
          <a:prstGeom prst="rect">
            <a:avLst/>
          </a:prstGeom>
        </p:spPr>
      </p:pic>
      <p:pic>
        <p:nvPicPr>
          <p:cNvPr id="76" name="Imagem 75" descr="Uma imagem contendo preto, escuro, vermelho, amarelo&#10;&#10;Descrição gerada automaticamente">
            <a:extLst>
              <a:ext uri="{FF2B5EF4-FFF2-40B4-BE49-F238E27FC236}">
                <a16:creationId xmlns:a16="http://schemas.microsoft.com/office/drawing/2014/main" id="{C367AA9C-FA3A-4F6C-9D71-DB6A59A5E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5679218"/>
            <a:ext cx="7620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1330</Words>
  <Application>Microsoft Office PowerPoint</Application>
  <PresentationFormat>Widescreen</PresentationFormat>
  <Paragraphs>269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</vt:lpstr>
      <vt:lpstr>Calibri Light</vt:lpstr>
      <vt:lpstr>Dubai</vt:lpstr>
      <vt:lpstr>Myriad Pro Light SemiExt</vt:lpstr>
      <vt:lpstr>Segoe UI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Machado</dc:creator>
  <cp:lastModifiedBy>Isaura Daniel</cp:lastModifiedBy>
  <cp:revision>3</cp:revision>
  <dcterms:created xsi:type="dcterms:W3CDTF">2020-07-17T13:42:18Z</dcterms:created>
  <dcterms:modified xsi:type="dcterms:W3CDTF">2020-07-17T14:51:33Z</dcterms:modified>
</cp:coreProperties>
</file>