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64" r:id="rId3"/>
    <p:sldId id="257" r:id="rId4"/>
    <p:sldId id="266" r:id="rId5"/>
    <p:sldId id="268" r:id="rId6"/>
    <p:sldId id="274" r:id="rId7"/>
    <p:sldId id="278" r:id="rId8"/>
    <p:sldId id="277" r:id="rId9"/>
    <p:sldId id="276" r:id="rId10"/>
    <p:sldId id="256" r:id="rId1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aah Abujazar" initials="BA" lastIdx="1" clrIdx="0">
    <p:extLst>
      <p:ext uri="{19B8F6BF-5375-455C-9EA6-DF929625EA0E}">
        <p15:presenceInfo xmlns:p15="http://schemas.microsoft.com/office/powerpoint/2012/main" userId="S::babujazar@ccab.org.br::0a8241af-2380-43b5-9143-f9c50f6f38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07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7" autoAdjust="0"/>
    <p:restoredTop sz="94660"/>
  </p:normalViewPr>
  <p:slideViewPr>
    <p:cSldViewPr snapToGrid="0">
      <p:cViewPr varScale="1">
        <p:scale>
          <a:sx n="72" d="100"/>
          <a:sy n="72" d="100"/>
        </p:scale>
        <p:origin x="8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31418-CA57-4DA2-871F-6191784F028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E11B68E-6041-46D5-BA42-3053E1C471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7A7033A-6DA0-4C46-9096-C06954FABA75}"/>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5" name="Espaço Reservado para Rodapé 4">
            <a:extLst>
              <a:ext uri="{FF2B5EF4-FFF2-40B4-BE49-F238E27FC236}">
                <a16:creationId xmlns:a16="http://schemas.microsoft.com/office/drawing/2014/main" id="{20D6CD57-CD08-474A-A483-CB47BED6F1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714067E-603A-4628-A21D-365B26238FEC}"/>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119535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82073-B1AD-4439-A017-DB76A7237FC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9AA7D67-2AA7-4565-9B38-6F050A46389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01661BF-0C76-4EFE-B07D-098389FBBA69}"/>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5" name="Espaço Reservado para Rodapé 4">
            <a:extLst>
              <a:ext uri="{FF2B5EF4-FFF2-40B4-BE49-F238E27FC236}">
                <a16:creationId xmlns:a16="http://schemas.microsoft.com/office/drawing/2014/main" id="{8ABFA02B-A3F8-4541-8D7C-FD51550DAB9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DBD3B87-D772-4EEB-8457-D11733966FDA}"/>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383519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7D4360-C2D6-4685-B296-2B4EAD2EA71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7BA92D5-A083-4741-95D7-BBEFBD78CE7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82B1569-1D9E-4F11-9833-642E7A33A2AF}"/>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5" name="Espaço Reservado para Rodapé 4">
            <a:extLst>
              <a:ext uri="{FF2B5EF4-FFF2-40B4-BE49-F238E27FC236}">
                <a16:creationId xmlns:a16="http://schemas.microsoft.com/office/drawing/2014/main" id="{5848FDFB-F50C-4360-80FA-04ACFD64BA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498B2AA-FCD0-488E-A9A5-3EE8EF029E99}"/>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227590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BE1A23-79FC-4EF8-988B-379DB96D0B1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54C0991-3E16-4B35-A098-B8675CDF626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0CB0C8-7CA5-47A8-9071-665AEC631394}"/>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5" name="Espaço Reservado para Rodapé 4">
            <a:extLst>
              <a:ext uri="{FF2B5EF4-FFF2-40B4-BE49-F238E27FC236}">
                <a16:creationId xmlns:a16="http://schemas.microsoft.com/office/drawing/2014/main" id="{2EADD502-22C7-43B7-A406-EEFF4A46D88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DC3102-9443-49F5-B106-5D24FA29B436}"/>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328826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5A3B7F-CE72-4ACD-A62C-75692CCC42F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574C648-58F2-4781-B30B-7E976D03AD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880382C-F3D6-41FE-A563-82092782A68D}"/>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5" name="Espaço Reservado para Rodapé 4">
            <a:extLst>
              <a:ext uri="{FF2B5EF4-FFF2-40B4-BE49-F238E27FC236}">
                <a16:creationId xmlns:a16="http://schemas.microsoft.com/office/drawing/2014/main" id="{00027E83-8056-4DF0-8FBF-64607E7CCF1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71B108-FD2A-4AB6-9DF1-A3BB1F78A372}"/>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18710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662A6A-BD41-48BE-926A-CF116868712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7917E32-112B-4839-BD45-C0E8C1307E0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B40961D-40BC-46A6-92CF-9421CE8622B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91131350-4864-415D-B9B0-E5C927A065AF}"/>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6" name="Espaço Reservado para Rodapé 5">
            <a:extLst>
              <a:ext uri="{FF2B5EF4-FFF2-40B4-BE49-F238E27FC236}">
                <a16:creationId xmlns:a16="http://schemas.microsoft.com/office/drawing/2014/main" id="{A8F2B2AC-73A6-4436-81B0-D0188079AFB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8C09AE0-2D08-48E0-9A83-0F822067DAFE}"/>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225138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074D5E-1CBA-4B51-B132-C30D8DB2BC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336436C-1251-445F-837E-A6BCFCDAC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3E4049A-EB70-43ED-8C01-7798779C80E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F6460D8-90A9-4DEA-B285-7C86D67A0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1D5545E-0F6B-44B9-B2F0-94A4CBAF3829}"/>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EFD9191-B889-4608-94A7-1AC71B715B41}"/>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8" name="Espaço Reservado para Rodapé 7">
            <a:extLst>
              <a:ext uri="{FF2B5EF4-FFF2-40B4-BE49-F238E27FC236}">
                <a16:creationId xmlns:a16="http://schemas.microsoft.com/office/drawing/2014/main" id="{5903E930-B3B2-4451-B340-309714E3EF3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1EEECFD-9626-45C8-BD6B-DBB7805B95D8}"/>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410710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760C60-14B9-4438-9271-216E56519F2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1A71BE3-1726-4A66-9A77-AF6A12AE39EE}"/>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4" name="Espaço Reservado para Rodapé 3">
            <a:extLst>
              <a:ext uri="{FF2B5EF4-FFF2-40B4-BE49-F238E27FC236}">
                <a16:creationId xmlns:a16="http://schemas.microsoft.com/office/drawing/2014/main" id="{138E7571-BEE4-4B11-BC12-64CB942D069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EF42681-A934-40A9-AD54-BF804C1190E0}"/>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4056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7A7A9A5-5D7B-40B0-B036-4BFFAD7148B2}"/>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3" name="Espaço Reservado para Rodapé 2">
            <a:extLst>
              <a:ext uri="{FF2B5EF4-FFF2-40B4-BE49-F238E27FC236}">
                <a16:creationId xmlns:a16="http://schemas.microsoft.com/office/drawing/2014/main" id="{B088A9CE-1FD0-4463-88B1-55B729C101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52176F1-97E2-4297-99CA-99CE68DE48C6}"/>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53693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402F7-9EA6-44E9-BEC9-C9222B10CC2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A46F254-7D7F-4893-BE89-1A88788EF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8A32B5A2-C0A5-4090-A54A-EA09EE48E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9FE3253-CBE8-4440-ADB4-D75EA2EEB111}"/>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6" name="Espaço Reservado para Rodapé 5">
            <a:extLst>
              <a:ext uri="{FF2B5EF4-FFF2-40B4-BE49-F238E27FC236}">
                <a16:creationId xmlns:a16="http://schemas.microsoft.com/office/drawing/2014/main" id="{EA7E4250-3AB1-4235-B026-D8E40CC6CFA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78AE68A-8F6A-457F-A128-6BEBD253F660}"/>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11302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881EA6-5977-46AF-8A26-964CF855BD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67DE13C-F4DC-44B6-AC53-8EF0F7F4B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56FF34-D294-43C2-B117-811970C49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B45A08A-8BF9-4E50-AE94-C184A8977514}"/>
              </a:ext>
            </a:extLst>
          </p:cNvPr>
          <p:cNvSpPr>
            <a:spLocks noGrp="1"/>
          </p:cNvSpPr>
          <p:nvPr>
            <p:ph type="dt" sz="half" idx="10"/>
          </p:nvPr>
        </p:nvSpPr>
        <p:spPr/>
        <p:txBody>
          <a:bodyPr/>
          <a:lstStyle/>
          <a:p>
            <a:fld id="{45E9610A-C0CD-4D1E-B32D-07443590DEA3}" type="datetimeFigureOut">
              <a:rPr lang="pt-BR" smtClean="0"/>
              <a:t>19/02/2021</a:t>
            </a:fld>
            <a:endParaRPr lang="pt-BR"/>
          </a:p>
        </p:txBody>
      </p:sp>
      <p:sp>
        <p:nvSpPr>
          <p:cNvPr id="6" name="Espaço Reservado para Rodapé 5">
            <a:extLst>
              <a:ext uri="{FF2B5EF4-FFF2-40B4-BE49-F238E27FC236}">
                <a16:creationId xmlns:a16="http://schemas.microsoft.com/office/drawing/2014/main" id="{10B2C5E5-58CA-4247-9F11-8F9B98249FA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A79076E-3F13-4481-B1EA-51F1DA605536}"/>
              </a:ext>
            </a:extLst>
          </p:cNvPr>
          <p:cNvSpPr>
            <a:spLocks noGrp="1"/>
          </p:cNvSpPr>
          <p:nvPr>
            <p:ph type="sldNum" sz="quarter" idx="12"/>
          </p:nvPr>
        </p:nvSpPr>
        <p:spPr/>
        <p:txBody>
          <a:bodyPr/>
          <a:lstStyle/>
          <a:p>
            <a:fld id="{46B33AA8-18DA-4511-8D6E-A50C4D19F626}" type="slidenum">
              <a:rPr lang="pt-BR" smtClean="0"/>
              <a:t>‹nº›</a:t>
            </a:fld>
            <a:endParaRPr lang="pt-BR"/>
          </a:p>
        </p:txBody>
      </p:sp>
    </p:spTree>
    <p:extLst>
      <p:ext uri="{BB962C8B-B14F-4D97-AF65-F5344CB8AC3E}">
        <p14:creationId xmlns:p14="http://schemas.microsoft.com/office/powerpoint/2010/main" val="303521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93CCB0F-0688-4260-B64E-99824A8286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520EAB2-EBFB-47CA-B4EB-184959C2CE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F7EDF26-3BC5-4809-B22A-FDE23C1C5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9610A-C0CD-4D1E-B32D-07443590DEA3}" type="datetimeFigureOut">
              <a:rPr lang="pt-BR" smtClean="0"/>
              <a:t>19/02/2021</a:t>
            </a:fld>
            <a:endParaRPr lang="pt-BR"/>
          </a:p>
        </p:txBody>
      </p:sp>
      <p:sp>
        <p:nvSpPr>
          <p:cNvPr id="5" name="Espaço Reservado para Rodapé 4">
            <a:extLst>
              <a:ext uri="{FF2B5EF4-FFF2-40B4-BE49-F238E27FC236}">
                <a16:creationId xmlns:a16="http://schemas.microsoft.com/office/drawing/2014/main" id="{4D31F0B2-EA96-479E-99E2-0D526CCD9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FEC6845-CAD6-482B-B9A2-816A4901CC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33AA8-18DA-4511-8D6E-A50C4D19F626}" type="slidenum">
              <a:rPr lang="pt-BR" smtClean="0"/>
              <a:t>‹nº›</a:t>
            </a:fld>
            <a:endParaRPr lang="pt-BR"/>
          </a:p>
        </p:txBody>
      </p:sp>
    </p:spTree>
    <p:extLst>
      <p:ext uri="{BB962C8B-B14F-4D97-AF65-F5344CB8AC3E}">
        <p14:creationId xmlns:p14="http://schemas.microsoft.com/office/powerpoint/2010/main" val="1472027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hyperlink" Target="mailto:nasser@alimentoshalal.com.br" TargetMode="External"/><Relationship Id="rId13" Type="http://schemas.microsoft.com/office/2007/relationships/hdphoto" Target="../media/hdphoto2.wdp"/><Relationship Id="rId18" Type="http://schemas.openxmlformats.org/officeDocument/2006/relationships/image" Target="../media/image8.png"/><Relationship Id="rId26"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9.png"/><Relationship Id="rId7" Type="http://schemas.openxmlformats.org/officeDocument/2006/relationships/hyperlink" Target="https://www.travelplustur.com.br/" TargetMode="External"/><Relationship Id="rId12" Type="http://schemas.openxmlformats.org/officeDocument/2006/relationships/image" Target="../media/image7.png"/><Relationship Id="rId17" Type="http://schemas.openxmlformats.org/officeDocument/2006/relationships/hyperlink" Target="https://attriusgroup.com.br/site/" TargetMode="External"/><Relationship Id="rId25" Type="http://schemas.openxmlformats.org/officeDocument/2006/relationships/image" Target="../media/image12.png"/><Relationship Id="rId2" Type="http://schemas.openxmlformats.org/officeDocument/2006/relationships/image" Target="../media/image2.jpg"/><Relationship Id="rId16" Type="http://schemas.openxmlformats.org/officeDocument/2006/relationships/hyperlink" Target="mailto:eraldo.passos@attrius.com.br" TargetMode="External"/><Relationship Id="rId20" Type="http://schemas.openxmlformats.org/officeDocument/2006/relationships/hyperlink" Target="https://www.mobilisatecnologia.com/" TargetMode="External"/><Relationship Id="rId1" Type="http://schemas.openxmlformats.org/officeDocument/2006/relationships/slideLayout" Target="../slideLayouts/slideLayout1.xml"/><Relationship Id="rId6" Type="http://schemas.openxmlformats.org/officeDocument/2006/relationships/hyperlink" Target="mailto:renato@travelplustur.com.br" TargetMode="External"/><Relationship Id="rId11" Type="http://schemas.microsoft.com/office/2007/relationships/hdphoto" Target="../media/hdphoto1.wdp"/><Relationship Id="rId24" Type="http://schemas.microsoft.com/office/2007/relationships/hdphoto" Target="../media/hdphoto3.wdp"/><Relationship Id="rId5" Type="http://schemas.openxmlformats.org/officeDocument/2006/relationships/image" Target="../media/image5.png"/><Relationship Id="rId15" Type="http://schemas.openxmlformats.org/officeDocument/2006/relationships/hyperlink" Target="http://www.uniforb.com.br/SiteHome.aspx" TargetMode="External"/><Relationship Id="rId23" Type="http://schemas.openxmlformats.org/officeDocument/2006/relationships/image" Target="../media/image11.png"/><Relationship Id="rId28" Type="http://schemas.openxmlformats.org/officeDocument/2006/relationships/hyperlink" Target="http://www.sambalogistics.com/" TargetMode="External"/><Relationship Id="rId10" Type="http://schemas.openxmlformats.org/officeDocument/2006/relationships/image" Target="../media/image6.png"/><Relationship Id="rId19" Type="http://schemas.openxmlformats.org/officeDocument/2006/relationships/hyperlink" Target="mailto:greg@mobilisa.com.br" TargetMode="External"/><Relationship Id="rId4" Type="http://schemas.openxmlformats.org/officeDocument/2006/relationships/image" Target="../media/image4.svg"/><Relationship Id="rId9" Type="http://schemas.openxmlformats.org/officeDocument/2006/relationships/hyperlink" Target="https://alimentoshalal.com.br/" TargetMode="External"/><Relationship Id="rId14" Type="http://schemas.openxmlformats.org/officeDocument/2006/relationships/hyperlink" Target="mailto:uniforb@uniforb.com.br" TargetMode="External"/><Relationship Id="rId22" Type="http://schemas.openxmlformats.org/officeDocument/2006/relationships/image" Target="../media/image10.png"/><Relationship Id="rId27" Type="http://schemas.openxmlformats.org/officeDocument/2006/relationships/hyperlink" Target="mailto:jonas.fogaca@sambalogistics.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jpg"/><Relationship Id="rId18" Type="http://schemas.openxmlformats.org/officeDocument/2006/relationships/image" Target="../media/image18.png"/><Relationship Id="rId26" Type="http://schemas.openxmlformats.org/officeDocument/2006/relationships/image" Target="../media/image20.jpeg"/><Relationship Id="rId3" Type="http://schemas.openxmlformats.org/officeDocument/2006/relationships/image" Target="../media/image3.png"/><Relationship Id="rId21" Type="http://schemas.openxmlformats.org/officeDocument/2006/relationships/image" Target="../media/image19.jpg"/><Relationship Id="rId7" Type="http://schemas.microsoft.com/office/2007/relationships/hdphoto" Target="../media/hdphoto1.wdp"/><Relationship Id="rId12" Type="http://schemas.openxmlformats.org/officeDocument/2006/relationships/hyperlink" Target="http://www.seared.com.br/" TargetMode="External"/><Relationship Id="rId17" Type="http://schemas.openxmlformats.org/officeDocument/2006/relationships/hyperlink" Target="https://www.cdialhalal.com.br/" TargetMode="External"/><Relationship Id="rId25" Type="http://schemas.microsoft.com/office/2007/relationships/hdphoto" Target="../media/hdphoto3.wdp"/><Relationship Id="rId2" Type="http://schemas.openxmlformats.org/officeDocument/2006/relationships/image" Target="../media/image14.jpg"/><Relationship Id="rId16" Type="http://schemas.openxmlformats.org/officeDocument/2006/relationships/hyperlink" Target="mailto:comercial@cdialhalal.com.br" TargetMode="External"/><Relationship Id="rId20" Type="http://schemas.openxmlformats.org/officeDocument/2006/relationships/hyperlink" Target="https://www.advocaciasc.com.br/"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www.lidercorp.com.br/" TargetMode="External"/><Relationship Id="rId24" Type="http://schemas.openxmlformats.org/officeDocument/2006/relationships/image" Target="../media/image11.png"/><Relationship Id="rId5" Type="http://schemas.openxmlformats.org/officeDocument/2006/relationships/hyperlink" Target="mailto:sueli.agostinho@arinteligencia.com.br" TargetMode="External"/><Relationship Id="rId15" Type="http://schemas.openxmlformats.org/officeDocument/2006/relationships/image" Target="../media/image17.png"/><Relationship Id="rId23" Type="http://schemas.openxmlformats.org/officeDocument/2006/relationships/hyperlink" Target="http://siilhalal.com.br/br/" TargetMode="External"/><Relationship Id="rId28" Type="http://schemas.openxmlformats.org/officeDocument/2006/relationships/image" Target="../media/image22.jpeg"/><Relationship Id="rId10" Type="http://schemas.openxmlformats.org/officeDocument/2006/relationships/hyperlink" Target="mailto:marcos@lidercorp.com.br" TargetMode="External"/><Relationship Id="rId19" Type="http://schemas.openxmlformats.org/officeDocument/2006/relationships/hyperlink" Target="mailto:simonifreitas@advocaciasc.com.br" TargetMode="External"/><Relationship Id="rId4" Type="http://schemas.openxmlformats.org/officeDocument/2006/relationships/image" Target="../media/image4.svg"/><Relationship Id="rId9" Type="http://schemas.microsoft.com/office/2007/relationships/hdphoto" Target="../media/hdphoto2.wdp"/><Relationship Id="rId14" Type="http://schemas.openxmlformats.org/officeDocument/2006/relationships/image" Target="../media/image16.png"/><Relationship Id="rId22" Type="http://schemas.openxmlformats.org/officeDocument/2006/relationships/hyperlink" Target="mailto:dalali@siilhalal.com.br" TargetMode="External"/><Relationship Id="rId27"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jpg"/><Relationship Id="rId18" Type="http://schemas.openxmlformats.org/officeDocument/2006/relationships/hyperlink" Target="mailto:alessandra@h2r.com.br" TargetMode="External"/><Relationship Id="rId26" Type="http://schemas.openxmlformats.org/officeDocument/2006/relationships/hyperlink" Target="https://afimacglobal.com/" TargetMode="External"/><Relationship Id="rId3" Type="http://schemas.openxmlformats.org/officeDocument/2006/relationships/image" Target="../media/image3.png"/><Relationship Id="rId21" Type="http://schemas.openxmlformats.org/officeDocument/2006/relationships/hyperlink" Target="https://globalvisa.com.br/site/" TargetMode="External"/><Relationship Id="rId7" Type="http://schemas.openxmlformats.org/officeDocument/2006/relationships/image" Target="../media/image7.png"/><Relationship Id="rId12" Type="http://schemas.openxmlformats.org/officeDocument/2006/relationships/hyperlink" Target="http://www.fambras.org.br/" TargetMode="External"/><Relationship Id="rId17" Type="http://schemas.openxmlformats.org/officeDocument/2006/relationships/image" Target="../media/image25.PNG"/><Relationship Id="rId25" Type="http://schemas.openxmlformats.org/officeDocument/2006/relationships/hyperlink" Target="mailto:aoliveira@afimacglobal.com" TargetMode="External"/><Relationship Id="rId2" Type="http://schemas.openxmlformats.org/officeDocument/2006/relationships/image" Target="../media/image2.jpg"/><Relationship Id="rId16" Type="http://schemas.openxmlformats.org/officeDocument/2006/relationships/hyperlink" Target="https://www.bancomaxima.com.br/" TargetMode="External"/><Relationship Id="rId20"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hyperlink" Target="mailto:dib@fambrashalal.com.br" TargetMode="External"/><Relationship Id="rId24"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hyperlink" Target="mailto:lbezerra@bancomaxima.com.br" TargetMode="External"/><Relationship Id="rId23" Type="http://schemas.microsoft.com/office/2007/relationships/hdphoto" Target="../media/hdphoto3.wdp"/><Relationship Id="rId10" Type="http://schemas.openxmlformats.org/officeDocument/2006/relationships/hyperlink" Target="https://cadmus.com.br/" TargetMode="External"/><Relationship Id="rId19" Type="http://schemas.openxmlformats.org/officeDocument/2006/relationships/hyperlink" Target="https://www.h2rpesquisas.com.br/" TargetMode="External"/><Relationship Id="rId4" Type="http://schemas.openxmlformats.org/officeDocument/2006/relationships/image" Target="../media/image4.svg"/><Relationship Id="rId9" Type="http://schemas.openxmlformats.org/officeDocument/2006/relationships/hyperlink" Target="mailto:contato@cadmus.com.br" TargetMode="External"/><Relationship Id="rId14" Type="http://schemas.openxmlformats.org/officeDocument/2006/relationships/image" Target="../media/image24.jpg"/><Relationship Id="rId22" Type="http://schemas.openxmlformats.org/officeDocument/2006/relationships/image" Target="../media/image11.png"/><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hyperlink" Target="mailto:augusto@oprimolog.com.br" TargetMode="External"/><Relationship Id="rId18" Type="http://schemas.openxmlformats.org/officeDocument/2006/relationships/hyperlink" Target="mailto:raphael.jadao@soutocorrea.com.br" TargetMode="External"/><Relationship Id="rId26" Type="http://schemas.openxmlformats.org/officeDocument/2006/relationships/image" Target="../media/image34.jpg"/><Relationship Id="rId3" Type="http://schemas.openxmlformats.org/officeDocument/2006/relationships/image" Target="../media/image3.png"/><Relationship Id="rId21" Type="http://schemas.openxmlformats.org/officeDocument/2006/relationships/hyperlink" Target="mailto:gustavo.pieratti@bs2.com" TargetMode="External"/><Relationship Id="rId7" Type="http://schemas.openxmlformats.org/officeDocument/2006/relationships/image" Target="../media/image6.png"/><Relationship Id="rId12" Type="http://schemas.openxmlformats.org/officeDocument/2006/relationships/hyperlink" Target="https://www.bankfab.com/en-ae/personal" TargetMode="External"/><Relationship Id="rId17" Type="http://schemas.openxmlformats.org/officeDocument/2006/relationships/image" Target="../media/image31.png"/><Relationship Id="rId25" Type="http://schemas.openxmlformats.org/officeDocument/2006/relationships/image" Target="../media/image33.gif"/><Relationship Id="rId2" Type="http://schemas.openxmlformats.org/officeDocument/2006/relationships/image" Target="../media/image14.jpg"/><Relationship Id="rId16" Type="http://schemas.openxmlformats.org/officeDocument/2006/relationships/hyperlink" Target="https://queirozparticipacoes.com.br/" TargetMode="External"/><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hyperlink" Target="mailto:Angela.martins@bankfab.com" TargetMode="External"/><Relationship Id="rId24" Type="http://schemas.microsoft.com/office/2007/relationships/hdphoto" Target="../media/hdphoto3.wdp"/><Relationship Id="rId5" Type="http://schemas.openxmlformats.org/officeDocument/2006/relationships/image" Target="../media/image29.png"/><Relationship Id="rId15" Type="http://schemas.openxmlformats.org/officeDocument/2006/relationships/hyperlink" Target="mailto:larissa.barreto@queirozparticipacoes.com.br" TargetMode="External"/><Relationship Id="rId23" Type="http://schemas.openxmlformats.org/officeDocument/2006/relationships/image" Target="../media/image11.png"/><Relationship Id="rId28" Type="http://schemas.openxmlformats.org/officeDocument/2006/relationships/hyperlink" Target="https://meklogistics.com.br/" TargetMode="External"/><Relationship Id="rId10" Type="http://schemas.microsoft.com/office/2007/relationships/hdphoto" Target="../media/hdphoto2.wdp"/><Relationship Id="rId19" Type="http://schemas.openxmlformats.org/officeDocument/2006/relationships/hyperlink" Target="http://www.soutocorrea.com.br/" TargetMode="External"/><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hyperlink" Target="http://oprimolog.com.br/" TargetMode="External"/><Relationship Id="rId22" Type="http://schemas.openxmlformats.org/officeDocument/2006/relationships/hyperlink" Target="https://www.bancobs2.com.br/" TargetMode="External"/><Relationship Id="rId27" Type="http://schemas.openxmlformats.org/officeDocument/2006/relationships/hyperlink" Target="mailto:juliana.sargento@meklogistics.com.b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8.jpg"/><Relationship Id="rId13" Type="http://schemas.microsoft.com/office/2007/relationships/hdphoto" Target="../media/hdphoto2.wdp"/><Relationship Id="rId18" Type="http://schemas.openxmlformats.org/officeDocument/2006/relationships/hyperlink" Target="mailto:lstangueti@tivolihotels.com" TargetMode="External"/><Relationship Id="rId26" Type="http://schemas.openxmlformats.org/officeDocument/2006/relationships/image" Target="../media/image40.png"/><Relationship Id="rId3" Type="http://schemas.openxmlformats.org/officeDocument/2006/relationships/image" Target="../media/image3.png"/><Relationship Id="rId21" Type="http://schemas.openxmlformats.org/officeDocument/2006/relationships/hyperlink" Target="https://crespogregio.com.br/" TargetMode="External"/><Relationship Id="rId7" Type="http://schemas.openxmlformats.org/officeDocument/2006/relationships/image" Target="../media/image37.png"/><Relationship Id="rId12" Type="http://schemas.openxmlformats.org/officeDocument/2006/relationships/image" Target="../media/image7.png"/><Relationship Id="rId17" Type="http://schemas.openxmlformats.org/officeDocument/2006/relationships/hyperlink" Target="https://www.veirano.com.br/" TargetMode="External"/><Relationship Id="rId25" Type="http://schemas.microsoft.com/office/2007/relationships/hdphoto" Target="../media/hdphoto3.wdp"/><Relationship Id="rId2" Type="http://schemas.openxmlformats.org/officeDocument/2006/relationships/image" Target="../media/image2.jpg"/><Relationship Id="rId16" Type="http://schemas.openxmlformats.org/officeDocument/2006/relationships/hyperlink" Target="mailto:helio.araujo@veirano.com.br" TargetMode="External"/><Relationship Id="rId20" Type="http://schemas.openxmlformats.org/officeDocument/2006/relationships/hyperlink" Target="mailto:fernando.crespo@crespogregio.com.br" TargetMode="External"/><Relationship Id="rId1" Type="http://schemas.openxmlformats.org/officeDocument/2006/relationships/slideLayout" Target="../slideLayouts/slideLayout1.xml"/><Relationship Id="rId6" Type="http://schemas.openxmlformats.org/officeDocument/2006/relationships/image" Target="../media/image36.jpg"/><Relationship Id="rId11" Type="http://schemas.microsoft.com/office/2007/relationships/hdphoto" Target="../media/hdphoto1.wdp"/><Relationship Id="rId24" Type="http://schemas.openxmlformats.org/officeDocument/2006/relationships/image" Target="../media/image11.png"/><Relationship Id="rId5" Type="http://schemas.openxmlformats.org/officeDocument/2006/relationships/image" Target="../media/image35.png"/><Relationship Id="rId15" Type="http://schemas.openxmlformats.org/officeDocument/2006/relationships/hyperlink" Target="https://www.unimar.br/site/" TargetMode="External"/><Relationship Id="rId23" Type="http://schemas.openxmlformats.org/officeDocument/2006/relationships/hyperlink" Target="http://www.sateldespachos.com.br/" TargetMode="External"/><Relationship Id="rId28" Type="http://schemas.openxmlformats.org/officeDocument/2006/relationships/hyperlink" Target="https://www.puc-campinas.edu.br/scei/" TargetMode="External"/><Relationship Id="rId10" Type="http://schemas.openxmlformats.org/officeDocument/2006/relationships/image" Target="../media/image6.png"/><Relationship Id="rId19" Type="http://schemas.openxmlformats.org/officeDocument/2006/relationships/hyperlink" Target="https://www.tivolihotels.com/pt" TargetMode="External"/><Relationship Id="rId4" Type="http://schemas.openxmlformats.org/officeDocument/2006/relationships/image" Target="../media/image4.svg"/><Relationship Id="rId9" Type="http://schemas.openxmlformats.org/officeDocument/2006/relationships/image" Target="../media/image39.jpg"/><Relationship Id="rId14" Type="http://schemas.openxmlformats.org/officeDocument/2006/relationships/hyperlink" Target="mailto:poliveira@unigroup.com.br" TargetMode="External"/><Relationship Id="rId22" Type="http://schemas.openxmlformats.org/officeDocument/2006/relationships/hyperlink" Target="mailto:carlinhos@sateldespachos.com.br" TargetMode="External"/><Relationship Id="rId27" Type="http://schemas.openxmlformats.org/officeDocument/2006/relationships/hyperlink" Target="mailto:alcino.junior@puc-campinas.edu.br"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png"/><Relationship Id="rId18" Type="http://schemas.openxmlformats.org/officeDocument/2006/relationships/hyperlink" Target="mailto:joaomarcelloneves@gmail.com" TargetMode="External"/><Relationship Id="rId3" Type="http://schemas.openxmlformats.org/officeDocument/2006/relationships/image" Target="../media/image3.png"/><Relationship Id="rId21" Type="http://schemas.openxmlformats.org/officeDocument/2006/relationships/hyperlink" Target="https://hand.adv.br/index.php" TargetMode="External"/><Relationship Id="rId7" Type="http://schemas.openxmlformats.org/officeDocument/2006/relationships/image" Target="../media/image6.png"/><Relationship Id="rId12" Type="http://schemas.openxmlformats.org/officeDocument/2006/relationships/hyperlink" Target="http://www.ctadv.com.br/" TargetMode="External"/><Relationship Id="rId17" Type="http://schemas.openxmlformats.org/officeDocument/2006/relationships/image" Target="../media/image43.png"/><Relationship Id="rId2" Type="http://schemas.openxmlformats.org/officeDocument/2006/relationships/image" Target="../media/image14.jpg"/><Relationship Id="rId16" Type="http://schemas.openxmlformats.org/officeDocument/2006/relationships/hyperlink" Target="https://home.kpmg/br/pt/home.html" TargetMode="External"/><Relationship Id="rId20" Type="http://schemas.openxmlformats.org/officeDocument/2006/relationships/hyperlink" Target="mailto:carlos.hand@hand.adv.br" TargetMode="Externa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hyperlink" Target="mailto:ffigueira@ctadv.com.br" TargetMode="External"/><Relationship Id="rId5" Type="http://schemas.openxmlformats.org/officeDocument/2006/relationships/hyperlink" Target="http://marketing.dafz.ae/promotionsc19bc" TargetMode="External"/><Relationship Id="rId15" Type="http://schemas.openxmlformats.org/officeDocument/2006/relationships/image" Target="../media/image42.jpg"/><Relationship Id="rId10" Type="http://schemas.microsoft.com/office/2007/relationships/hdphoto" Target="../media/hdphoto2.wdp"/><Relationship Id="rId19" Type="http://schemas.openxmlformats.org/officeDocument/2006/relationships/hyperlink" Target="https://cabofrio.rj.gov.br/" TargetMode="External"/><Relationship Id="rId4" Type="http://schemas.openxmlformats.org/officeDocument/2006/relationships/image" Target="../media/image4.svg"/><Relationship Id="rId9" Type="http://schemas.openxmlformats.org/officeDocument/2006/relationships/image" Target="../media/image7.png"/><Relationship Id="rId14" Type="http://schemas.microsoft.com/office/2007/relationships/hdphoto" Target="../media/hdphoto3.wdp"/><Relationship Id="rId22" Type="http://schemas.openxmlformats.org/officeDocument/2006/relationships/image" Target="../media/image44.jp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18" Type="http://schemas.openxmlformats.org/officeDocument/2006/relationships/image" Target="../media/image11.png"/><Relationship Id="rId26" Type="http://schemas.openxmlformats.org/officeDocument/2006/relationships/hyperlink" Target="mailto:csinfo@gulf-freight-eg.com" TargetMode="External"/><Relationship Id="rId3" Type="http://schemas.openxmlformats.org/officeDocument/2006/relationships/image" Target="../media/image3.png"/><Relationship Id="rId21" Type="http://schemas.openxmlformats.org/officeDocument/2006/relationships/hyperlink" Target="https://www.bakermckenzie.com/en" TargetMode="External"/><Relationship Id="rId7" Type="http://schemas.microsoft.com/office/2007/relationships/hdphoto" Target="../media/hdphoto1.wdp"/><Relationship Id="rId12" Type="http://schemas.openxmlformats.org/officeDocument/2006/relationships/image" Target="../media/image47.JPG"/><Relationship Id="rId17" Type="http://schemas.openxmlformats.org/officeDocument/2006/relationships/hyperlink" Target="https://adglegal.com/" TargetMode="External"/><Relationship Id="rId25" Type="http://schemas.openxmlformats.org/officeDocument/2006/relationships/hyperlink" Target="http://glasgowconsultinggroup.com/" TargetMode="External"/><Relationship Id="rId2" Type="http://schemas.openxmlformats.org/officeDocument/2006/relationships/image" Target="../media/image2.jpg"/><Relationship Id="rId16" Type="http://schemas.openxmlformats.org/officeDocument/2006/relationships/image" Target="../media/image50.png"/><Relationship Id="rId20" Type="http://schemas.openxmlformats.org/officeDocument/2006/relationships/hyperlink" Target="mailto:tarek.saad@bakermckenzie.com"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6.jpg"/><Relationship Id="rId24" Type="http://schemas.openxmlformats.org/officeDocument/2006/relationships/hyperlink" Target="mailto:vp@glasgowconsultinggroup.com" TargetMode="External"/><Relationship Id="rId5" Type="http://schemas.openxmlformats.org/officeDocument/2006/relationships/hyperlink" Target="http://marketing.dafz.ae/promotionsc19bc" TargetMode="External"/><Relationship Id="rId15" Type="http://schemas.openxmlformats.org/officeDocument/2006/relationships/hyperlink" Target="http://highclassbrazil.com/" TargetMode="External"/><Relationship Id="rId23" Type="http://schemas.openxmlformats.org/officeDocument/2006/relationships/image" Target="../media/image51.jpg"/><Relationship Id="rId10" Type="http://schemas.openxmlformats.org/officeDocument/2006/relationships/image" Target="../media/image45.png"/><Relationship Id="rId19" Type="http://schemas.microsoft.com/office/2007/relationships/hdphoto" Target="../media/hdphoto3.wdp"/><Relationship Id="rId4" Type="http://schemas.openxmlformats.org/officeDocument/2006/relationships/image" Target="../media/image4.svg"/><Relationship Id="rId9" Type="http://schemas.microsoft.com/office/2007/relationships/hdphoto" Target="../media/hdphoto2.wdp"/><Relationship Id="rId14" Type="http://schemas.openxmlformats.org/officeDocument/2006/relationships/image" Target="../media/image49.svg"/><Relationship Id="rId22" Type="http://schemas.openxmlformats.org/officeDocument/2006/relationships/hyperlink" Target="mailto:nahmed@dafz.ae" TargetMode="External"/><Relationship Id="rId27" Type="http://schemas.openxmlformats.org/officeDocument/2006/relationships/hyperlink" Target="https://www.gulf-freight-eg.com/"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highclassbrazil.com/" TargetMode="External"/><Relationship Id="rId18" Type="http://schemas.openxmlformats.org/officeDocument/2006/relationships/hyperlink" Target="mailto:joelle.khouri@dewa.gov.ae" TargetMode="External"/><Relationship Id="rId3" Type="http://schemas.openxmlformats.org/officeDocument/2006/relationships/image" Target="../media/image3.png"/><Relationship Id="rId21" Type="http://schemas.openxmlformats.org/officeDocument/2006/relationships/hyperlink" Target="mailto:bamr@expolink.org" TargetMode="External"/><Relationship Id="rId7" Type="http://schemas.openxmlformats.org/officeDocument/2006/relationships/image" Target="../media/image7.png"/><Relationship Id="rId12" Type="http://schemas.openxmlformats.org/officeDocument/2006/relationships/hyperlink" Target="mailto:larissa@highclassbrazil.com" TargetMode="External"/><Relationship Id="rId17" Type="http://schemas.openxmlformats.org/officeDocument/2006/relationships/image" Target="../media/image53.jpg"/><Relationship Id="rId2" Type="http://schemas.openxmlformats.org/officeDocument/2006/relationships/image" Target="../media/image14.jpg"/><Relationship Id="rId16" Type="http://schemas.microsoft.com/office/2007/relationships/hdphoto" Target="../media/hdphoto3.wdp"/><Relationship Id="rId20" Type="http://schemas.openxmlformats.org/officeDocument/2006/relationships/image" Target="../media/image5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www.primegroup.ae/" TargetMode="External"/><Relationship Id="rId19" Type="http://schemas.openxmlformats.org/officeDocument/2006/relationships/hyperlink" Target="https://www.dewa.gov.ae/" TargetMode="External"/><Relationship Id="rId4" Type="http://schemas.openxmlformats.org/officeDocument/2006/relationships/image" Target="../media/image4.svg"/><Relationship Id="rId9" Type="http://schemas.openxmlformats.org/officeDocument/2006/relationships/hyperlink" Target="mailto:angeline@primegroup.ae" TargetMode="External"/><Relationship Id="rId14" Type="http://schemas.openxmlformats.org/officeDocument/2006/relationships/image" Target="../media/image50.png"/><Relationship Id="rId22" Type="http://schemas.openxmlformats.org/officeDocument/2006/relationships/hyperlink" Target="https://expolink.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3" descr="Pessoas sentadas ao redor de uma mesa&#10;&#10;Descrição gerada com alta confiança">
            <a:extLst>
              <a:ext uri="{FF2B5EF4-FFF2-40B4-BE49-F238E27FC236}">
                <a16:creationId xmlns:a16="http://schemas.microsoft.com/office/drawing/2014/main" id="{3883D4F8-5545-4708-B548-D89CD0FB0B2C}"/>
              </a:ext>
            </a:extLst>
          </p:cNvPr>
          <p:cNvPicPr>
            <a:picLocks noChangeAspect="1"/>
          </p:cNvPicPr>
          <p:nvPr/>
        </p:nvPicPr>
        <p:blipFill rotWithShape="1">
          <a:blip r:embed="rId2"/>
          <a:srcRect/>
          <a:stretch/>
        </p:blipFill>
        <p:spPr>
          <a:xfrm>
            <a:off x="20" y="-6282"/>
            <a:ext cx="12203166" cy="6864282"/>
          </a:xfrm>
          <a:prstGeom prst="rect">
            <a:avLst/>
          </a:prstGeom>
        </p:spPr>
      </p:pic>
      <p:sp>
        <p:nvSpPr>
          <p:cNvPr id="3" name="Retângulo 2">
            <a:extLst>
              <a:ext uri="{FF2B5EF4-FFF2-40B4-BE49-F238E27FC236}">
                <a16:creationId xmlns:a16="http://schemas.microsoft.com/office/drawing/2014/main" id="{A294710D-B7B6-40A9-B7A3-D8DD1936E02E}"/>
              </a:ext>
            </a:extLst>
          </p:cNvPr>
          <p:cNvSpPr/>
          <p:nvPr/>
        </p:nvSpPr>
        <p:spPr>
          <a:xfrm>
            <a:off x="7593496" y="3021496"/>
            <a:ext cx="4492487" cy="1166191"/>
          </a:xfrm>
          <a:prstGeom prst="rect">
            <a:avLst/>
          </a:prstGeom>
          <a:solidFill>
            <a:srgbClr val="013857"/>
          </a:solidFill>
          <a:ln>
            <a:solidFill>
              <a:srgbClr val="013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A14F8504-490E-462D-A081-9ACE3D500383}"/>
              </a:ext>
            </a:extLst>
          </p:cNvPr>
          <p:cNvSpPr txBox="1"/>
          <p:nvPr/>
        </p:nvSpPr>
        <p:spPr>
          <a:xfrm>
            <a:off x="7023652" y="3021496"/>
            <a:ext cx="5062331" cy="646331"/>
          </a:xfrm>
          <a:prstGeom prst="rect">
            <a:avLst/>
          </a:prstGeom>
          <a:noFill/>
        </p:spPr>
        <p:txBody>
          <a:bodyPr wrap="square" rtlCol="0">
            <a:spAutoFit/>
          </a:bodyPr>
          <a:lstStyle/>
          <a:p>
            <a:pPr algn="ctr" rtl="1"/>
            <a:r>
              <a:rPr lang="ar-SA" b="1" dirty="0">
                <a:solidFill>
                  <a:schemeClr val="bg1"/>
                </a:solidFill>
              </a:rPr>
              <a:t>الشركات الأعضاء المنتسبة إلى الغرفة التجارية العربية البرازيلية لديها امتيازات خاصة</a:t>
            </a:r>
            <a:endParaRPr lang="pt-BR" b="1" dirty="0">
              <a:solidFill>
                <a:schemeClr val="bg1"/>
              </a:solidFill>
            </a:endParaRPr>
          </a:p>
        </p:txBody>
      </p:sp>
    </p:spTree>
    <p:extLst>
      <p:ext uri="{BB962C8B-B14F-4D97-AF65-F5344CB8AC3E}">
        <p14:creationId xmlns:p14="http://schemas.microsoft.com/office/powerpoint/2010/main" val="174026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rua, janela, segurando, vermelho&#10;&#10;Descrição gerada automaticamente">
            <a:extLst>
              <a:ext uri="{FF2B5EF4-FFF2-40B4-BE49-F238E27FC236}">
                <a16:creationId xmlns:a16="http://schemas.microsoft.com/office/drawing/2014/main" id="{1599FABD-E96A-4370-9AC7-D2586C12B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9" descr="#templlate_ppt_informe_de_mercado-12.png">
            <a:extLst>
              <a:ext uri="{FF2B5EF4-FFF2-40B4-BE49-F238E27FC236}">
                <a16:creationId xmlns:a16="http://schemas.microsoft.com/office/drawing/2014/main" id="{25A9306C-BDB1-4B31-BEE1-D9A7A7DAB7F2}"/>
              </a:ext>
            </a:extLst>
          </p:cNvPr>
          <p:cNvPicPr>
            <a:picLocks noChangeAspect="1"/>
          </p:cNvPicPr>
          <p:nvPr/>
        </p:nvPicPr>
        <p:blipFill>
          <a:blip r:embed="rId3"/>
          <a:srcRect/>
          <a:stretch>
            <a:fillRect/>
          </a:stretch>
        </p:blipFill>
        <p:spPr bwMode="auto">
          <a:xfrm>
            <a:off x="4352809" y="-159620"/>
            <a:ext cx="3486380" cy="1988622"/>
          </a:xfrm>
          <a:prstGeom prst="rect">
            <a:avLst/>
          </a:prstGeom>
          <a:noFill/>
          <a:ln>
            <a:noFill/>
          </a:ln>
          <a:effectLst/>
        </p:spPr>
      </p:pic>
      <p:pic>
        <p:nvPicPr>
          <p:cNvPr id="7" name="Imagem 6">
            <a:extLst>
              <a:ext uri="{FF2B5EF4-FFF2-40B4-BE49-F238E27FC236}">
                <a16:creationId xmlns:a16="http://schemas.microsoft.com/office/drawing/2014/main" id="{7B41E7CB-F45C-446F-A881-E12B58E979F0}"/>
              </a:ext>
            </a:extLst>
          </p:cNvPr>
          <p:cNvPicPr>
            <a:picLocks noChangeAspect="1"/>
          </p:cNvPicPr>
          <p:nvPr/>
        </p:nvPicPr>
        <p:blipFill>
          <a:blip r:embed="rId4"/>
          <a:stretch>
            <a:fillRect/>
          </a:stretch>
        </p:blipFill>
        <p:spPr>
          <a:xfrm>
            <a:off x="-4457700" y="11282007"/>
            <a:ext cx="24382413" cy="2666826"/>
          </a:xfrm>
          <a:prstGeom prst="rect">
            <a:avLst/>
          </a:prstGeom>
        </p:spPr>
      </p:pic>
      <p:grpSp>
        <p:nvGrpSpPr>
          <p:cNvPr id="8" name="Agrupar 7">
            <a:extLst>
              <a:ext uri="{FF2B5EF4-FFF2-40B4-BE49-F238E27FC236}">
                <a16:creationId xmlns:a16="http://schemas.microsoft.com/office/drawing/2014/main" id="{4A9AEC93-8168-4521-AE4D-36C54D7EA50F}"/>
              </a:ext>
            </a:extLst>
          </p:cNvPr>
          <p:cNvGrpSpPr/>
          <p:nvPr/>
        </p:nvGrpSpPr>
        <p:grpSpPr>
          <a:xfrm>
            <a:off x="6315947" y="1767475"/>
            <a:ext cx="5730990" cy="2783853"/>
            <a:chOff x="14382635" y="5686932"/>
            <a:chExt cx="5730990" cy="2783853"/>
          </a:xfrm>
        </p:grpSpPr>
        <p:sp>
          <p:nvSpPr>
            <p:cNvPr id="9" name="Retângulo 8">
              <a:extLst>
                <a:ext uri="{FF2B5EF4-FFF2-40B4-BE49-F238E27FC236}">
                  <a16:creationId xmlns:a16="http://schemas.microsoft.com/office/drawing/2014/main" id="{B9CFCAE2-210F-490F-8AFF-09A5F71BB950}"/>
                </a:ext>
              </a:extLst>
            </p:cNvPr>
            <p:cNvSpPr>
              <a:spLocks/>
            </p:cNvSpPr>
            <p:nvPr/>
          </p:nvSpPr>
          <p:spPr>
            <a:xfrm>
              <a:off x="14382635" y="5686932"/>
              <a:ext cx="5031548" cy="955133"/>
            </a:xfrm>
            <a:prstGeom prst="rect">
              <a:avLst/>
            </a:prstGeom>
          </p:spPr>
          <p:txBody>
            <a:bodyPr wrap="square">
              <a:spAutoFit/>
            </a:bodyPr>
            <a:lstStyle/>
            <a:p>
              <a:pPr algn="r" rtl="1">
                <a:lnSpc>
                  <a:spcPts val="2300"/>
                </a:lnSpc>
              </a:pPr>
              <a:r>
                <a:rPr lang="ar-SA"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العنوان: </a:t>
              </a:r>
              <a:r>
                <a:rPr lang="pt-BR"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Av. Paulista, 283/287 - Cerqueira César, São Paulo - SP, </a:t>
              </a:r>
              <a:br>
                <a:rPr lang="pt-BR"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br>
              <a:r>
                <a:rPr lang="pt-BR"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CEP: 01311-000</a:t>
              </a:r>
            </a:p>
          </p:txBody>
        </p:sp>
        <p:pic>
          <p:nvPicPr>
            <p:cNvPr id="10" name="Gráfico 16" descr="Marcador">
              <a:extLst>
                <a:ext uri="{FF2B5EF4-FFF2-40B4-BE49-F238E27FC236}">
                  <a16:creationId xmlns:a16="http://schemas.microsoft.com/office/drawing/2014/main" id="{805773C6-F111-4F56-89CE-0064659C9DBD}"/>
                </a:ext>
              </a:extLst>
            </p:cNvPr>
            <p:cNvPicPr>
              <a:picLocks noChangeAspect="1"/>
            </p:cNvPicPr>
            <p:nvPr/>
          </p:nvPicPr>
          <p:blipFill>
            <a:blip r:embed="rId5"/>
            <a:stretch>
              <a:fillRect/>
            </a:stretch>
          </p:blipFill>
          <p:spPr>
            <a:xfrm>
              <a:off x="19414183" y="5686932"/>
              <a:ext cx="699442" cy="699442"/>
            </a:xfrm>
            <a:prstGeom prst="rect">
              <a:avLst/>
            </a:prstGeom>
          </p:spPr>
        </p:pic>
        <p:pic>
          <p:nvPicPr>
            <p:cNvPr id="11" name="Gráfico 9" descr="Telefone">
              <a:extLst>
                <a:ext uri="{FF2B5EF4-FFF2-40B4-BE49-F238E27FC236}">
                  <a16:creationId xmlns:a16="http://schemas.microsoft.com/office/drawing/2014/main" id="{676824A1-E24A-4319-84DD-85A2AC708EC8}"/>
                </a:ext>
              </a:extLst>
            </p:cNvPr>
            <p:cNvPicPr>
              <a:picLocks noChangeAspect="1"/>
            </p:cNvPicPr>
            <p:nvPr/>
          </p:nvPicPr>
          <p:blipFill>
            <a:blip r:embed="rId6"/>
            <a:stretch>
              <a:fillRect/>
            </a:stretch>
          </p:blipFill>
          <p:spPr>
            <a:xfrm>
              <a:off x="19491200" y="6892230"/>
              <a:ext cx="545448" cy="545448"/>
            </a:xfrm>
            <a:prstGeom prst="rect">
              <a:avLst/>
            </a:prstGeom>
          </p:spPr>
        </p:pic>
        <p:sp>
          <p:nvSpPr>
            <p:cNvPr id="12" name="Retângulo 11">
              <a:extLst>
                <a:ext uri="{FF2B5EF4-FFF2-40B4-BE49-F238E27FC236}">
                  <a16:creationId xmlns:a16="http://schemas.microsoft.com/office/drawing/2014/main" id="{A1396B2F-52A6-40F6-B3F8-FBBCDE7C93E3}"/>
                </a:ext>
              </a:extLst>
            </p:cNvPr>
            <p:cNvSpPr>
              <a:spLocks/>
            </p:cNvSpPr>
            <p:nvPr/>
          </p:nvSpPr>
          <p:spPr>
            <a:xfrm>
              <a:off x="16767305" y="7096834"/>
              <a:ext cx="2646878" cy="338554"/>
            </a:xfrm>
            <a:prstGeom prst="rect">
              <a:avLst/>
            </a:prstGeom>
          </p:spPr>
          <p:txBody>
            <a:bodyPr wrap="none">
              <a:spAutoFit/>
            </a:bodyPr>
            <a:lstStyle/>
            <a:p>
              <a:r>
                <a:rPr lang="pt-BR"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+55 (11) 3145-3200 </a:t>
              </a:r>
              <a:endParaRPr lang="pt-BR" sz="1600" dirty="0">
                <a:uFillTx/>
              </a:endParaRPr>
            </a:p>
          </p:txBody>
        </p:sp>
        <p:grpSp>
          <p:nvGrpSpPr>
            <p:cNvPr id="13" name="Agrupar 12">
              <a:extLst>
                <a:ext uri="{FF2B5EF4-FFF2-40B4-BE49-F238E27FC236}">
                  <a16:creationId xmlns:a16="http://schemas.microsoft.com/office/drawing/2014/main" id="{6CA8525E-C5AB-41CC-A205-D0AE66CA84BA}"/>
                </a:ext>
              </a:extLst>
            </p:cNvPr>
            <p:cNvGrpSpPr/>
            <p:nvPr/>
          </p:nvGrpSpPr>
          <p:grpSpPr>
            <a:xfrm>
              <a:off x="16854677" y="7820863"/>
              <a:ext cx="3134251" cy="649922"/>
              <a:chOff x="16906433" y="6951347"/>
              <a:chExt cx="3134251" cy="649922"/>
            </a:xfrm>
          </p:grpSpPr>
          <p:pic>
            <p:nvPicPr>
              <p:cNvPr id="14" name="Gráfico 11" descr="Mundo">
                <a:extLst>
                  <a:ext uri="{FF2B5EF4-FFF2-40B4-BE49-F238E27FC236}">
                    <a16:creationId xmlns:a16="http://schemas.microsoft.com/office/drawing/2014/main" id="{36C3094E-9194-40A0-B30C-EEA0AC465AD6}"/>
                  </a:ext>
                </a:extLst>
              </p:cNvPr>
              <p:cNvPicPr>
                <a:picLocks noChangeAspect="1"/>
              </p:cNvPicPr>
              <p:nvPr/>
            </p:nvPicPr>
            <p:blipFill>
              <a:blip r:embed="rId7"/>
              <a:stretch>
                <a:fillRect/>
              </a:stretch>
            </p:blipFill>
            <p:spPr>
              <a:xfrm>
                <a:off x="19590636" y="7099685"/>
                <a:ext cx="450048" cy="450048"/>
              </a:xfrm>
              <a:prstGeom prst="rect">
                <a:avLst/>
              </a:prstGeom>
            </p:spPr>
          </p:pic>
          <p:sp>
            <p:nvSpPr>
              <p:cNvPr id="15" name="Retângulo 14">
                <a:extLst>
                  <a:ext uri="{FF2B5EF4-FFF2-40B4-BE49-F238E27FC236}">
                    <a16:creationId xmlns:a16="http://schemas.microsoft.com/office/drawing/2014/main" id="{F6F8D2D0-2A81-4906-9878-C85D5A344087}"/>
                  </a:ext>
                </a:extLst>
              </p:cNvPr>
              <p:cNvSpPr>
                <a:spLocks/>
              </p:cNvSpPr>
              <p:nvPr/>
            </p:nvSpPr>
            <p:spPr>
              <a:xfrm>
                <a:off x="16906433" y="6951347"/>
                <a:ext cx="2414443" cy="649922"/>
              </a:xfrm>
              <a:prstGeom prst="rect">
                <a:avLst/>
              </a:prstGeom>
            </p:spPr>
            <p:txBody>
              <a:bodyPr wrap="none">
                <a:spAutoFit/>
              </a:bodyPr>
              <a:lstStyle/>
              <a:p>
                <a:pPr marL="0" lvl="4" algn="ctr">
                  <a:lnSpc>
                    <a:spcPts val="5300"/>
                  </a:lnSpc>
                </a:pPr>
                <a:r>
                  <a:rPr lang="pt-BR" altLang="pt-BR" b="1" dirty="0" err="1">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www.ccab.org.br</a:t>
                </a:r>
                <a:endParaRPr lang="pt-BR" altLang="pt-BR"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endParaRPr>
              </a:p>
            </p:txBody>
          </p:sp>
        </p:grpSp>
      </p:grpSp>
      <p:grpSp>
        <p:nvGrpSpPr>
          <p:cNvPr id="16" name="Agrupar 15">
            <a:extLst>
              <a:ext uri="{FF2B5EF4-FFF2-40B4-BE49-F238E27FC236}">
                <a16:creationId xmlns:a16="http://schemas.microsoft.com/office/drawing/2014/main" id="{8ED4ADFD-5F86-41DF-8488-57AF08799D50}"/>
              </a:ext>
            </a:extLst>
          </p:cNvPr>
          <p:cNvGrpSpPr/>
          <p:nvPr/>
        </p:nvGrpSpPr>
        <p:grpSpPr>
          <a:xfrm>
            <a:off x="259809" y="1295086"/>
            <a:ext cx="5954771" cy="4185761"/>
            <a:chOff x="3854017" y="5553764"/>
            <a:chExt cx="5954771" cy="4185761"/>
          </a:xfrm>
        </p:grpSpPr>
        <p:sp>
          <p:nvSpPr>
            <p:cNvPr id="17" name="Retângulo 16">
              <a:extLst>
                <a:ext uri="{FF2B5EF4-FFF2-40B4-BE49-F238E27FC236}">
                  <a16:creationId xmlns:a16="http://schemas.microsoft.com/office/drawing/2014/main" id="{E0962388-F3F9-48FF-ADFE-089C7092922B}"/>
                </a:ext>
              </a:extLst>
            </p:cNvPr>
            <p:cNvSpPr>
              <a:spLocks/>
            </p:cNvSpPr>
            <p:nvPr/>
          </p:nvSpPr>
          <p:spPr>
            <a:xfrm>
              <a:off x="3854017" y="5553764"/>
              <a:ext cx="5954771" cy="4185761"/>
            </a:xfrm>
            <a:prstGeom prst="rect">
              <a:avLst/>
            </a:prstGeom>
          </p:spPr>
          <p:txBody>
            <a:bodyPr wrap="square">
              <a:spAutoFit/>
            </a:bodyPr>
            <a:lstStyle/>
            <a:p>
              <a:r>
                <a:rPr lang="ar-SA"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تحدث مع قسم علاقات </a:t>
              </a:r>
              <a:r>
                <a:rPr lang="ar-SA" altLang="pt-BR" sz="1600" b="1" dirty="0">
                  <a:solidFill>
                    <a:schemeClr val="bg1"/>
                  </a:solidFill>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أعضاء </a:t>
              </a:r>
              <a:r>
                <a:rPr lang="ar-SA" altLang="pt-BR" sz="16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الغرفة التجارية العربية البرازيلية</a:t>
              </a:r>
            </a:p>
            <a:p>
              <a:r>
                <a:rPr lang="pt-BR" altLang="pt-BR"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p>
            <a:p>
              <a:r>
                <a:rPr lang="ar-SA" altLang="pt-BR" sz="1600" b="1" dirty="0">
                  <a:solidFill>
                    <a:srgbClr val="CAA81F"/>
                  </a:solidFill>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ليوناردو </a:t>
              </a:r>
              <a:r>
                <a:rPr lang="ar-SA" altLang="pt-BR" sz="1600" b="1" dirty="0" err="1">
                  <a:solidFill>
                    <a:srgbClr val="CAA81F"/>
                  </a:solidFill>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ماشادو</a:t>
              </a:r>
              <a:r>
                <a:rPr lang="ar-SA" altLang="pt-BR" sz="1600" b="1" dirty="0">
                  <a:solidFill>
                    <a:srgbClr val="CAA81F"/>
                  </a:solidFill>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endParaRPr lang="pt-BR" altLang="pt-BR" sz="1600" b="1" dirty="0">
                <a:solidFill>
                  <a:srgbClr val="CAA81F"/>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endParaRPr>
            </a:p>
            <a:p>
              <a:r>
                <a:rPr lang="pt-BR" altLang="pt-BR" sz="16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r>
                <a:rPr lang="pt-BR" altLang="pt-BR" sz="14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r>
                <a:rPr lang="pt-BR" altLang="pt-BR" sz="1400" dirty="0">
                  <a:solidFill>
                    <a:schemeClr val="bg1"/>
                  </a:solidFill>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lmachado</a:t>
              </a:r>
              <a:r>
                <a:rPr lang="pt-BR" altLang="pt-BR" sz="14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@ccab.org.br </a:t>
              </a:r>
            </a:p>
            <a:p>
              <a:endParaRPr lang="pt-BR" altLang="pt-BR" sz="16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endParaRPr>
            </a:p>
            <a:p>
              <a:r>
                <a:rPr lang="pt-BR" altLang="pt-BR" sz="16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r>
                <a:rPr lang="pt-BR" altLang="pt-BR" sz="14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+55 11 3145-3292</a:t>
              </a:r>
              <a:endParaRPr lang="pt-BR" altLang="pt-BR" sz="16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endParaRPr>
            </a:p>
            <a:p>
              <a:r>
                <a:rPr lang="pt-BR" altLang="pt-BR"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p>
            <a:p>
              <a:r>
                <a:rPr lang="ar-SA" altLang="pt-BR" sz="1600" b="1" dirty="0">
                  <a:solidFill>
                    <a:srgbClr val="CAA81F"/>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ستيفاني دي </a:t>
              </a:r>
              <a:r>
                <a:rPr lang="ar-SA" altLang="pt-BR" sz="1600" b="1" dirty="0" err="1">
                  <a:solidFill>
                    <a:srgbClr val="CAA81F"/>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نوفايس</a:t>
              </a:r>
              <a:r>
                <a:rPr lang="ar-SA" altLang="pt-BR" sz="1600" b="1" dirty="0">
                  <a:solidFill>
                    <a:srgbClr val="CAA81F"/>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a:t>
              </a:r>
              <a:endParaRPr lang="pt-BR" altLang="pt-BR" sz="1600" b="1" dirty="0">
                <a:solidFill>
                  <a:srgbClr val="CAA81F"/>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endParaRPr>
            </a:p>
            <a:p>
              <a:r>
                <a:rPr lang="pt-BR" altLang="pt-BR" sz="14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snovais@ccab.org.br</a:t>
              </a:r>
            </a:p>
            <a:p>
              <a:endParaRPr lang="pt-BR" altLang="pt-BR" sz="14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endParaRPr>
            </a:p>
            <a:p>
              <a:r>
                <a:rPr lang="pt-BR" altLang="pt-BR" sz="1400"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+55 11 3145-3275</a:t>
              </a:r>
            </a:p>
            <a:p>
              <a:endParaRPr lang="pt-BR" sz="1600" b="1" dirty="0">
                <a:solidFill>
                  <a:srgbClr val="C8A821"/>
                </a:solidFill>
                <a:latin typeface="Verdana" panose="020B0604030504040204" pitchFamily="34" charset="0"/>
                <a:ea typeface="Verdana" panose="020B0604030504040204" pitchFamily="34" charset="0"/>
                <a:sym typeface="Source Sans Pro" panose="020B0503030403020204" pitchFamily="34" charset="0"/>
              </a:endParaRPr>
            </a:p>
            <a:p>
              <a:r>
                <a:rPr lang="ar-SA" sz="1600" b="1" dirty="0">
                  <a:solidFill>
                    <a:srgbClr val="C8A821"/>
                  </a:solidFill>
                  <a:latin typeface="Verdana" panose="020B0604030504040204" pitchFamily="34" charset="0"/>
                  <a:ea typeface="Verdana" panose="020B0604030504040204" pitchFamily="34" charset="0"/>
                </a:rPr>
                <a:t>طاهر ناصر بشارة            </a:t>
              </a:r>
              <a:endParaRPr lang="pt-BR" sz="1600" b="1" dirty="0">
                <a:solidFill>
                  <a:srgbClr val="C8A821"/>
                </a:solidFill>
                <a:latin typeface="Verdana" panose="020B0604030504040204" pitchFamily="34" charset="0"/>
                <a:ea typeface="Verdana" panose="020B0604030504040204" pitchFamily="34" charset="0"/>
              </a:endParaRPr>
            </a:p>
            <a:p>
              <a:r>
                <a:rPr lang="de-DE" altLang="pt-BR" sz="1400" dirty="0">
                  <a:solidFill>
                    <a:schemeClr val="bg1"/>
                  </a:solidFill>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         tbshara@ccab.org.br</a:t>
              </a:r>
            </a:p>
            <a:p>
              <a:endParaRPr lang="pt-BR" sz="1400" dirty="0">
                <a:solidFill>
                  <a:schemeClr val="bg1"/>
                </a:solidFill>
                <a:latin typeface="Verdana" panose="020B0604030504040204" pitchFamily="34" charset="0"/>
                <a:ea typeface="Verdana" panose="020B0604030504040204" pitchFamily="34" charset="0"/>
                <a:sym typeface="Source Sans Pro" panose="020B0503030403020204" pitchFamily="34" charset="0"/>
              </a:endParaRPr>
            </a:p>
            <a:p>
              <a:r>
                <a:rPr lang="pt-BR" sz="1400" dirty="0">
                  <a:solidFill>
                    <a:schemeClr val="bg1"/>
                  </a:solidFill>
                  <a:latin typeface="Verdana" panose="020B0604030504040204" pitchFamily="34" charset="0"/>
                  <a:ea typeface="Verdana" panose="020B0604030504040204" pitchFamily="34" charset="0"/>
                  <a:sym typeface="Source Sans Pro" panose="020B0503030403020204" pitchFamily="34" charset="0"/>
                </a:rPr>
                <a:t>        </a:t>
              </a:r>
              <a:r>
                <a:rPr lang="pt-BR" sz="1400" dirty="0">
                  <a:solidFill>
                    <a:schemeClr val="bg1"/>
                  </a:solidFill>
                  <a:latin typeface="Verdana" panose="020B0604030504040204" pitchFamily="34" charset="0"/>
                  <a:ea typeface="Verdana" panose="020B0604030504040204" pitchFamily="34" charset="0"/>
                </a:rPr>
                <a:t>+55 11 3145-3288</a:t>
              </a:r>
            </a:p>
            <a:p>
              <a:endParaRPr lang="pt-BR" dirty="0">
                <a:uFillTx/>
              </a:endParaRPr>
            </a:p>
          </p:txBody>
        </p:sp>
        <p:pic>
          <p:nvPicPr>
            <p:cNvPr id="18" name="Gráfico 20" descr="Telefone">
              <a:extLst>
                <a:ext uri="{FF2B5EF4-FFF2-40B4-BE49-F238E27FC236}">
                  <a16:creationId xmlns:a16="http://schemas.microsoft.com/office/drawing/2014/main" id="{3D4423B8-2182-49E2-8CFD-A9E0A90AD032}"/>
                </a:ext>
              </a:extLst>
            </p:cNvPr>
            <p:cNvPicPr>
              <a:picLocks noChangeAspect="1"/>
            </p:cNvPicPr>
            <p:nvPr/>
          </p:nvPicPr>
          <p:blipFill>
            <a:blip r:embed="rId6"/>
            <a:stretch>
              <a:fillRect/>
            </a:stretch>
          </p:blipFill>
          <p:spPr>
            <a:xfrm>
              <a:off x="3955384" y="7017415"/>
              <a:ext cx="374465" cy="374465"/>
            </a:xfrm>
            <a:prstGeom prst="rect">
              <a:avLst/>
            </a:prstGeom>
          </p:spPr>
        </p:pic>
        <p:pic>
          <p:nvPicPr>
            <p:cNvPr id="20" name="Gráfico 7" descr="Envelope">
              <a:extLst>
                <a:ext uri="{FF2B5EF4-FFF2-40B4-BE49-F238E27FC236}">
                  <a16:creationId xmlns:a16="http://schemas.microsoft.com/office/drawing/2014/main" id="{AEB0414A-B135-467B-B9C8-94E39ED72622}"/>
                </a:ext>
              </a:extLst>
            </p:cNvPr>
            <p:cNvPicPr>
              <a:picLocks noChangeAspect="1"/>
            </p:cNvPicPr>
            <p:nvPr/>
          </p:nvPicPr>
          <p:blipFill>
            <a:blip r:embed="rId8"/>
            <a:stretch>
              <a:fillRect/>
            </a:stretch>
          </p:blipFill>
          <p:spPr>
            <a:xfrm>
              <a:off x="3955384" y="6591481"/>
              <a:ext cx="326090" cy="326090"/>
            </a:xfrm>
            <a:prstGeom prst="rect">
              <a:avLst/>
            </a:prstGeom>
          </p:spPr>
        </p:pic>
      </p:grpSp>
      <p:sp>
        <p:nvSpPr>
          <p:cNvPr id="27" name="Retângulo 26">
            <a:extLst>
              <a:ext uri="{FF2B5EF4-FFF2-40B4-BE49-F238E27FC236}">
                <a16:creationId xmlns:a16="http://schemas.microsoft.com/office/drawing/2014/main" id="{8E62BE29-0F16-415E-97F6-8E202911D260}"/>
              </a:ext>
            </a:extLst>
          </p:cNvPr>
          <p:cNvSpPr>
            <a:spLocks/>
          </p:cNvSpPr>
          <p:nvPr/>
        </p:nvSpPr>
        <p:spPr>
          <a:xfrm>
            <a:off x="4407239" y="5330497"/>
            <a:ext cx="3486380" cy="307777"/>
          </a:xfrm>
          <a:prstGeom prst="rect">
            <a:avLst/>
          </a:prstGeom>
        </p:spPr>
        <p:txBody>
          <a:bodyPr wrap="square">
            <a:spAutoFit/>
          </a:bodyPr>
          <a:lstStyle/>
          <a:p>
            <a:pPr algn="ctr"/>
            <a:r>
              <a:rPr lang="ar-SA" sz="1400" b="1" dirty="0">
                <a:solidFill>
                  <a:schemeClr val="bg1"/>
                </a:solidFill>
                <a:uFillTx/>
                <a:latin typeface="Verdana" panose="020B0604030504040204" pitchFamily="34" charset="0"/>
                <a:ea typeface="Verdana" panose="020B0604030504040204" pitchFamily="34" charset="0"/>
                <a:cs typeface="Verdana" panose="020B0604030504040204" pitchFamily="34" charset="0"/>
                <a:sym typeface="Source Sans Pro" panose="020B0503030403020204" pitchFamily="34" charset="0"/>
              </a:rPr>
              <a:t>تابعنا على شبكات التواصل</a:t>
            </a:r>
            <a:endParaRPr lang="pt-BR" sz="1400" b="1" dirty="0">
              <a:solidFill>
                <a:schemeClr val="bg1"/>
              </a:solidFill>
              <a:uFillTx/>
            </a:endParaRPr>
          </a:p>
        </p:txBody>
      </p:sp>
      <p:pic>
        <p:nvPicPr>
          <p:cNvPr id="26" name="Gráfico 20" descr="Telefone">
            <a:extLst>
              <a:ext uri="{FF2B5EF4-FFF2-40B4-BE49-F238E27FC236}">
                <a16:creationId xmlns:a16="http://schemas.microsoft.com/office/drawing/2014/main" id="{668026EB-04C9-4614-ABDC-FF09B5BF1647}"/>
              </a:ext>
            </a:extLst>
          </p:cNvPr>
          <p:cNvPicPr>
            <a:picLocks noChangeAspect="1"/>
          </p:cNvPicPr>
          <p:nvPr/>
        </p:nvPicPr>
        <p:blipFill>
          <a:blip r:embed="rId6"/>
          <a:stretch>
            <a:fillRect/>
          </a:stretch>
        </p:blipFill>
        <p:spPr>
          <a:xfrm>
            <a:off x="361175" y="3894420"/>
            <a:ext cx="374465" cy="374465"/>
          </a:xfrm>
          <a:prstGeom prst="rect">
            <a:avLst/>
          </a:prstGeom>
        </p:spPr>
      </p:pic>
      <p:pic>
        <p:nvPicPr>
          <p:cNvPr id="29" name="Gráfico 7" descr="Envelope">
            <a:extLst>
              <a:ext uri="{FF2B5EF4-FFF2-40B4-BE49-F238E27FC236}">
                <a16:creationId xmlns:a16="http://schemas.microsoft.com/office/drawing/2014/main" id="{C73EBA53-3F3B-43D7-B7EF-AB232F5B6962}"/>
              </a:ext>
            </a:extLst>
          </p:cNvPr>
          <p:cNvPicPr>
            <a:picLocks noChangeAspect="1"/>
          </p:cNvPicPr>
          <p:nvPr/>
        </p:nvPicPr>
        <p:blipFill>
          <a:blip r:embed="rId8"/>
          <a:stretch>
            <a:fillRect/>
          </a:stretch>
        </p:blipFill>
        <p:spPr>
          <a:xfrm>
            <a:off x="385362" y="3555562"/>
            <a:ext cx="326090" cy="326090"/>
          </a:xfrm>
          <a:prstGeom prst="rect">
            <a:avLst/>
          </a:prstGeom>
        </p:spPr>
      </p:pic>
      <p:pic>
        <p:nvPicPr>
          <p:cNvPr id="30" name="Gráfico 20" descr="Telefone">
            <a:extLst>
              <a:ext uri="{FF2B5EF4-FFF2-40B4-BE49-F238E27FC236}">
                <a16:creationId xmlns:a16="http://schemas.microsoft.com/office/drawing/2014/main" id="{14457595-4759-4A54-AF81-ED7029DCA3CE}"/>
              </a:ext>
            </a:extLst>
          </p:cNvPr>
          <p:cNvPicPr>
            <a:picLocks noChangeAspect="1"/>
          </p:cNvPicPr>
          <p:nvPr/>
        </p:nvPicPr>
        <p:blipFill>
          <a:blip r:embed="rId6"/>
          <a:stretch>
            <a:fillRect/>
          </a:stretch>
        </p:blipFill>
        <p:spPr>
          <a:xfrm>
            <a:off x="385363" y="5028402"/>
            <a:ext cx="374465" cy="374465"/>
          </a:xfrm>
          <a:prstGeom prst="rect">
            <a:avLst/>
          </a:prstGeom>
        </p:spPr>
      </p:pic>
      <p:pic>
        <p:nvPicPr>
          <p:cNvPr id="31" name="Gráfico 7" descr="Envelope">
            <a:extLst>
              <a:ext uri="{FF2B5EF4-FFF2-40B4-BE49-F238E27FC236}">
                <a16:creationId xmlns:a16="http://schemas.microsoft.com/office/drawing/2014/main" id="{5867B494-0EC9-4C33-8B68-38CB2F5790C5}"/>
              </a:ext>
            </a:extLst>
          </p:cNvPr>
          <p:cNvPicPr>
            <a:picLocks noChangeAspect="1"/>
          </p:cNvPicPr>
          <p:nvPr/>
        </p:nvPicPr>
        <p:blipFill>
          <a:blip r:embed="rId8"/>
          <a:stretch>
            <a:fillRect/>
          </a:stretch>
        </p:blipFill>
        <p:spPr>
          <a:xfrm>
            <a:off x="409550" y="4689544"/>
            <a:ext cx="326090" cy="326090"/>
          </a:xfrm>
          <a:prstGeom prst="rect">
            <a:avLst/>
          </a:prstGeom>
        </p:spPr>
      </p:pic>
      <p:pic>
        <p:nvPicPr>
          <p:cNvPr id="76" name="Imagem 75" descr="Uma imagem contendo preto, escuro, vermelho, amarelo&#10;&#10;Descrição gerada automaticamente">
            <a:extLst>
              <a:ext uri="{FF2B5EF4-FFF2-40B4-BE49-F238E27FC236}">
                <a16:creationId xmlns:a16="http://schemas.microsoft.com/office/drawing/2014/main" id="{C367AA9C-FA3A-4F6C-9D71-DB6A59A5EF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9239" y="5607448"/>
            <a:ext cx="7620000" cy="1123950"/>
          </a:xfrm>
          <a:prstGeom prst="rect">
            <a:avLst/>
          </a:prstGeom>
        </p:spPr>
      </p:pic>
    </p:spTree>
    <p:extLst>
      <p:ext uri="{BB962C8B-B14F-4D97-AF65-F5344CB8AC3E}">
        <p14:creationId xmlns:p14="http://schemas.microsoft.com/office/powerpoint/2010/main" val="39257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7F40C55-69A0-425B-B7D3-D6E66AD1A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D0D6AF1C-F6F6-4CAD-8BD9-B90E28714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13" name="Retângulo 12">
            <a:extLst>
              <a:ext uri="{FF2B5EF4-FFF2-40B4-BE49-F238E27FC236}">
                <a16:creationId xmlns:a16="http://schemas.microsoft.com/office/drawing/2014/main" id="{B25A9AD4-6BC7-4E31-8B08-82ED8F94E07D}"/>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E4FD714D-3AC6-49BD-AC1B-9CFD9103A270}"/>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البرازيلية</a:t>
            </a:r>
          </a:p>
        </p:txBody>
      </p:sp>
      <p:sp>
        <p:nvSpPr>
          <p:cNvPr id="22" name="Retângulo 21">
            <a:extLst>
              <a:ext uri="{FF2B5EF4-FFF2-40B4-BE49-F238E27FC236}">
                <a16:creationId xmlns:a16="http://schemas.microsoft.com/office/drawing/2014/main" id="{FAAD7558-F045-451B-8942-C9C744376435}"/>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531DBF7E-E884-49B8-84B1-38E99532A2C5}"/>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BA807F8C-D070-4072-BBFE-A2CDE68FBA3A}"/>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8FC4137D-DC73-4197-8453-7C8138C9D3FC}"/>
              </a:ext>
            </a:extLst>
          </p:cNvPr>
          <p:cNvSpPr/>
          <p:nvPr/>
        </p:nvSpPr>
        <p:spPr>
          <a:xfrm>
            <a:off x="397562"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54226AEA-686A-4236-8205-D37D1DBEA617}"/>
              </a:ext>
            </a:extLst>
          </p:cNvPr>
          <p:cNvSpPr/>
          <p:nvPr/>
        </p:nvSpPr>
        <p:spPr>
          <a:xfrm>
            <a:off x="4256596"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1CF4B446-0016-4DD2-9815-A5BAC8825065}"/>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a:extLst>
              <a:ext uri="{FF2B5EF4-FFF2-40B4-BE49-F238E27FC236}">
                <a16:creationId xmlns:a16="http://schemas.microsoft.com/office/drawing/2014/main" id="{601225EA-1632-4562-8849-09C1B4EE4A61}"/>
              </a:ext>
            </a:extLst>
          </p:cNvPr>
          <p:cNvSpPr txBox="1"/>
          <p:nvPr/>
        </p:nvSpPr>
        <p:spPr>
          <a:xfrm>
            <a:off x="516552" y="1736865"/>
            <a:ext cx="3397902" cy="646331"/>
          </a:xfrm>
          <a:prstGeom prst="rect">
            <a:avLst/>
          </a:prstGeom>
          <a:noFill/>
        </p:spPr>
        <p:txBody>
          <a:bodyPr wrap="square" rtlCol="0">
            <a:spAutoFit/>
          </a:bodyPr>
          <a:lstStyle/>
          <a:p>
            <a:pPr algn="ctr"/>
            <a:r>
              <a:rPr lang="ar-SA" dirty="0">
                <a:latin typeface="+mj-lt"/>
              </a:rPr>
              <a:t>خصومات تصل إلى 30% للشركات التي تقوم بالرحلات المؤسساتية</a:t>
            </a:r>
            <a:endParaRPr lang="pt-BR" dirty="0">
              <a:latin typeface="+mj-lt"/>
            </a:endParaRPr>
          </a:p>
        </p:txBody>
      </p:sp>
      <p:sp>
        <p:nvSpPr>
          <p:cNvPr id="31" name="CaixaDeTexto 30">
            <a:extLst>
              <a:ext uri="{FF2B5EF4-FFF2-40B4-BE49-F238E27FC236}">
                <a16:creationId xmlns:a16="http://schemas.microsoft.com/office/drawing/2014/main" id="{62304721-5DCA-4886-90D3-FF55978912B6}"/>
              </a:ext>
            </a:extLst>
          </p:cNvPr>
          <p:cNvSpPr txBox="1"/>
          <p:nvPr/>
        </p:nvSpPr>
        <p:spPr>
          <a:xfrm>
            <a:off x="869048" y="1525860"/>
            <a:ext cx="2692909" cy="307777"/>
          </a:xfrm>
          <a:prstGeom prst="rect">
            <a:avLst/>
          </a:prstGeom>
          <a:noFill/>
        </p:spPr>
        <p:txBody>
          <a:bodyPr wrap="square" rtlCol="0">
            <a:spAutoFit/>
          </a:bodyPr>
          <a:lstStyle/>
          <a:p>
            <a:pPr algn="ctr"/>
            <a:r>
              <a:rPr lang="ar-SA" sz="1400" b="1" dirty="0">
                <a:latin typeface="+mj-lt"/>
              </a:rPr>
              <a:t>سياحة</a:t>
            </a:r>
            <a:endParaRPr lang="pt-BR" sz="1400" b="1" dirty="0">
              <a:latin typeface="+mj-lt"/>
            </a:endParaRPr>
          </a:p>
        </p:txBody>
      </p:sp>
      <p:sp>
        <p:nvSpPr>
          <p:cNvPr id="33" name="Retângulo 32">
            <a:extLst>
              <a:ext uri="{FF2B5EF4-FFF2-40B4-BE49-F238E27FC236}">
                <a16:creationId xmlns:a16="http://schemas.microsoft.com/office/drawing/2014/main" id="{98420DA4-2D2E-4177-98AE-34E89BE8ACFF}"/>
              </a:ext>
            </a:extLst>
          </p:cNvPr>
          <p:cNvSpPr/>
          <p:nvPr/>
        </p:nvSpPr>
        <p:spPr>
          <a:xfrm>
            <a:off x="8208850" y="2146821"/>
            <a:ext cx="3649231" cy="553998"/>
          </a:xfrm>
          <a:prstGeom prst="rect">
            <a:avLst/>
          </a:prstGeom>
          <a:noFill/>
        </p:spPr>
        <p:txBody>
          <a:bodyPr wrap="square" rtlCol="0">
            <a:spAutoFit/>
          </a:bodyPr>
          <a:lstStyle/>
          <a:p>
            <a:pPr algn="ctr"/>
            <a:r>
              <a:rPr lang="ar-SA" sz="1500" dirty="0">
                <a:latin typeface="+mj-lt"/>
              </a:rPr>
              <a:t>خصم بنسبة 10% على الخدمات الاستشارية المتعلقة بتصديق الوثائق</a:t>
            </a:r>
          </a:p>
        </p:txBody>
      </p:sp>
      <p:sp>
        <p:nvSpPr>
          <p:cNvPr id="34" name="Retângulo 33">
            <a:extLst>
              <a:ext uri="{FF2B5EF4-FFF2-40B4-BE49-F238E27FC236}">
                <a16:creationId xmlns:a16="http://schemas.microsoft.com/office/drawing/2014/main" id="{99A53C03-DEFD-4104-8C20-E3BEFABECBC1}"/>
              </a:ext>
            </a:extLst>
          </p:cNvPr>
          <p:cNvSpPr/>
          <p:nvPr/>
        </p:nvSpPr>
        <p:spPr>
          <a:xfrm>
            <a:off x="4677470" y="1982565"/>
            <a:ext cx="2800974" cy="646331"/>
          </a:xfrm>
          <a:prstGeom prst="rect">
            <a:avLst/>
          </a:prstGeom>
          <a:noFill/>
        </p:spPr>
        <p:txBody>
          <a:bodyPr wrap="square" rtlCol="0">
            <a:spAutoFit/>
          </a:bodyPr>
          <a:lstStyle/>
          <a:p>
            <a:pPr algn="ctr"/>
            <a:r>
              <a:rPr lang="ar-SA" dirty="0">
                <a:latin typeface="+mj-lt"/>
              </a:rPr>
              <a:t>خصم بنسبة 10% على إصدار شهادة الحلال</a:t>
            </a:r>
            <a:endParaRPr lang="pt-BR" dirty="0">
              <a:latin typeface="+mj-lt"/>
            </a:endParaRPr>
          </a:p>
        </p:txBody>
      </p:sp>
      <p:sp>
        <p:nvSpPr>
          <p:cNvPr id="38" name="Retângulo 37">
            <a:extLst>
              <a:ext uri="{FF2B5EF4-FFF2-40B4-BE49-F238E27FC236}">
                <a16:creationId xmlns:a16="http://schemas.microsoft.com/office/drawing/2014/main" id="{E2DA4016-48B8-48AB-AD3F-4FA4ACA7291E}"/>
              </a:ext>
            </a:extLst>
          </p:cNvPr>
          <p:cNvSpPr/>
          <p:nvPr/>
        </p:nvSpPr>
        <p:spPr>
          <a:xfrm>
            <a:off x="4274023" y="4819120"/>
            <a:ext cx="3647002" cy="954107"/>
          </a:xfrm>
          <a:prstGeom prst="rect">
            <a:avLst/>
          </a:prstGeom>
        </p:spPr>
        <p:txBody>
          <a:bodyPr wrap="square">
            <a:spAutoFit/>
          </a:bodyPr>
          <a:lstStyle/>
          <a:p>
            <a:pPr marL="285750" lvl="0" indent="-285750" algn="ctr" rtl="1">
              <a:spcAft>
                <a:spcPts val="0"/>
              </a:spcAft>
              <a:buFont typeface="Wingdings" panose="05000000000000000000" pitchFamily="2" charset="2"/>
              <a:buChar char="ü"/>
            </a:pPr>
            <a:r>
              <a:rPr lang="ar-SA" sz="1400" dirty="0">
                <a:latin typeface="Calibri Light" panose="020F0302020204030204" pitchFamily="34" charset="0"/>
                <a:ea typeface="Times New Roman" panose="02020603050405020304" pitchFamily="18" charset="0"/>
              </a:rPr>
              <a:t>مشورة مجانية حول مواضيع الجمارك واللوجستية</a:t>
            </a:r>
          </a:p>
          <a:p>
            <a:pPr marL="285750" lvl="0" indent="-285750" algn="ctr" rtl="1">
              <a:spcAft>
                <a:spcPts val="0"/>
              </a:spcAft>
              <a:buFont typeface="Wingdings" panose="05000000000000000000" pitchFamily="2" charset="2"/>
              <a:buChar char="ü"/>
            </a:pPr>
            <a:r>
              <a:rPr lang="ar-SA" sz="1400" dirty="0">
                <a:latin typeface="Calibri Light" panose="020F0302020204030204" pitchFamily="34" charset="0"/>
                <a:ea typeface="Times New Roman" panose="02020603050405020304" pitchFamily="18" charset="0"/>
              </a:rPr>
              <a:t>تجميع الفواتير لمدة 30 يوم والدفع في نهاية المهلة</a:t>
            </a:r>
          </a:p>
          <a:p>
            <a:pPr marL="285750" lvl="0" indent="-285750" algn="ctr" rtl="1">
              <a:spcAft>
                <a:spcPts val="0"/>
              </a:spcAft>
              <a:buFont typeface="Wingdings" panose="05000000000000000000" pitchFamily="2" charset="2"/>
              <a:buChar char="ü"/>
            </a:pPr>
            <a:r>
              <a:rPr lang="ar-SA" sz="1400" dirty="0">
                <a:latin typeface="Calibri Light" panose="020F0302020204030204" pitchFamily="34" charset="0"/>
                <a:ea typeface="Times New Roman" panose="02020603050405020304" pitchFamily="18" charset="0"/>
              </a:rPr>
              <a:t>تأمين مجاني مدفوع من قبل الشركة على الشحنات التي لا يتجاوز مبلغها 100.000 ريال برازيلي</a:t>
            </a:r>
          </a:p>
        </p:txBody>
      </p:sp>
      <p:pic>
        <p:nvPicPr>
          <p:cNvPr id="3" name="Imagem 2" descr="Uma imagem contendo objeto, relógio, luz, monitor&#10;&#10;Descrição gerada automaticamente">
            <a:extLst>
              <a:ext uri="{FF2B5EF4-FFF2-40B4-BE49-F238E27FC236}">
                <a16:creationId xmlns:a16="http://schemas.microsoft.com/office/drawing/2014/main" id="{83B36346-FACE-4DF8-9E17-A29E185B8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30" y="954920"/>
            <a:ext cx="3442902" cy="537706"/>
          </a:xfrm>
          <a:prstGeom prst="rect">
            <a:avLst/>
          </a:prstGeom>
        </p:spPr>
      </p:pic>
      <p:sp>
        <p:nvSpPr>
          <p:cNvPr id="45" name="CaixaDeTexto 44">
            <a:extLst>
              <a:ext uri="{FF2B5EF4-FFF2-40B4-BE49-F238E27FC236}">
                <a16:creationId xmlns:a16="http://schemas.microsoft.com/office/drawing/2014/main" id="{30195CC9-0D9C-412E-8CF2-F2370EAFB666}"/>
              </a:ext>
            </a:extLst>
          </p:cNvPr>
          <p:cNvSpPr txBox="1"/>
          <p:nvPr/>
        </p:nvSpPr>
        <p:spPr>
          <a:xfrm>
            <a:off x="4746893" y="1530383"/>
            <a:ext cx="2692909" cy="307777"/>
          </a:xfrm>
          <a:prstGeom prst="rect">
            <a:avLst/>
          </a:prstGeom>
          <a:noFill/>
        </p:spPr>
        <p:txBody>
          <a:bodyPr wrap="square" rtlCol="0">
            <a:spAutoFit/>
          </a:bodyPr>
          <a:lstStyle/>
          <a:p>
            <a:pPr algn="ctr"/>
            <a:r>
              <a:rPr lang="ar-SA" sz="1400" b="1" dirty="0">
                <a:latin typeface="+mj-lt"/>
              </a:rPr>
              <a:t>مصدّرة شهادات الحلال</a:t>
            </a:r>
            <a:endParaRPr lang="pt-BR" sz="1400" b="1" dirty="0">
              <a:latin typeface="+mj-lt"/>
            </a:endParaRPr>
          </a:p>
        </p:txBody>
      </p:sp>
      <p:sp>
        <p:nvSpPr>
          <p:cNvPr id="47" name="CaixaDeTexto 46">
            <a:extLst>
              <a:ext uri="{FF2B5EF4-FFF2-40B4-BE49-F238E27FC236}">
                <a16:creationId xmlns:a16="http://schemas.microsoft.com/office/drawing/2014/main" id="{64736042-4D79-42DA-8AB9-2DF935B23FFE}"/>
              </a:ext>
            </a:extLst>
          </p:cNvPr>
          <p:cNvSpPr txBox="1"/>
          <p:nvPr/>
        </p:nvSpPr>
        <p:spPr>
          <a:xfrm>
            <a:off x="8639540" y="1866392"/>
            <a:ext cx="2692909" cy="307777"/>
          </a:xfrm>
          <a:prstGeom prst="rect">
            <a:avLst/>
          </a:prstGeom>
          <a:noFill/>
        </p:spPr>
        <p:txBody>
          <a:bodyPr wrap="square" rtlCol="0">
            <a:spAutoFit/>
          </a:bodyPr>
          <a:lstStyle/>
          <a:p>
            <a:pPr algn="ctr"/>
            <a:r>
              <a:rPr lang="ar-SA" sz="1400" b="1" dirty="0">
                <a:latin typeface="+mj-lt"/>
              </a:rPr>
              <a:t>استشارات مستندية</a:t>
            </a:r>
            <a:endParaRPr lang="pt-BR" sz="1400" b="1" dirty="0">
              <a:latin typeface="+mj-lt"/>
            </a:endParaRPr>
          </a:p>
        </p:txBody>
      </p:sp>
      <p:sp>
        <p:nvSpPr>
          <p:cNvPr id="9" name="Retângulo 8">
            <a:extLst>
              <a:ext uri="{FF2B5EF4-FFF2-40B4-BE49-F238E27FC236}">
                <a16:creationId xmlns:a16="http://schemas.microsoft.com/office/drawing/2014/main" id="{A37CCBF2-2FA0-41E2-8B53-00C685ACF5D6}"/>
              </a:ext>
            </a:extLst>
          </p:cNvPr>
          <p:cNvSpPr/>
          <p:nvPr/>
        </p:nvSpPr>
        <p:spPr>
          <a:xfrm>
            <a:off x="665667" y="2696854"/>
            <a:ext cx="2803153"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ريناتو</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أوريليانو</a:t>
            </a:r>
            <a:endParaRPr lang="ar-SA" sz="1400" b="1" dirty="0">
              <a:latin typeface="Calibri Light" panose="020F0302020204030204" pitchFamily="34" charset="0"/>
              <a:ea typeface="Calibri" panose="020F0502020204030204" pitchFamily="34" charset="0"/>
            </a:endParaRPr>
          </a:p>
          <a:p>
            <a:pPr>
              <a:spcAft>
                <a:spcPts val="0"/>
              </a:spcAft>
            </a:pPr>
            <a:r>
              <a:rPr lang="pt-BR" sz="1400" u="sng" dirty="0">
                <a:solidFill>
                  <a:srgbClr val="0563C1"/>
                </a:solidFill>
                <a:latin typeface="Calibri Light" panose="020F0302020204030204" pitchFamily="34" charset="0"/>
                <a:ea typeface="Calibri" panose="020F0502020204030204" pitchFamily="34" charset="0"/>
                <a:hlinkClick r:id="rId6"/>
              </a:rPr>
              <a:t>renato@travelplustur.com.br</a:t>
            </a:r>
            <a:r>
              <a:rPr lang="pt-BR" sz="1400" dirty="0">
                <a:latin typeface="Calibri Light" panose="020F0302020204030204" pitchFamily="34" charset="0"/>
                <a:ea typeface="Calibri" panose="020F0502020204030204" pitchFamily="34" charset="0"/>
              </a:rPr>
              <a:t> </a:t>
            </a:r>
            <a:endParaRPr lang="pt-BR" sz="1400" dirty="0">
              <a:latin typeface="Calibri" panose="020F05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99158-0545</a:t>
            </a:r>
          </a:p>
          <a:p>
            <a:pPr>
              <a:spcAft>
                <a:spcPts val="0"/>
              </a:spcAft>
            </a:pPr>
            <a:r>
              <a:rPr lang="pt-BR" sz="1400" dirty="0">
                <a:hlinkClick r:id="rId7"/>
              </a:rPr>
              <a:t>https://www.travelplustur.com.br/</a:t>
            </a:r>
            <a:endParaRPr lang="pt-BR" sz="1400" dirty="0">
              <a:latin typeface="Calibri" panose="020F0502020204030204" pitchFamily="34" charset="0"/>
              <a:ea typeface="Calibri" panose="020F0502020204030204" pitchFamily="34" charset="0"/>
            </a:endParaRPr>
          </a:p>
        </p:txBody>
      </p:sp>
      <p:sp>
        <p:nvSpPr>
          <p:cNvPr id="50" name="Retângulo 49">
            <a:extLst>
              <a:ext uri="{FF2B5EF4-FFF2-40B4-BE49-F238E27FC236}">
                <a16:creationId xmlns:a16="http://schemas.microsoft.com/office/drawing/2014/main" id="{5D5D415B-9882-4D29-846E-BBFAD911195D}"/>
              </a:ext>
            </a:extLst>
          </p:cNvPr>
          <p:cNvSpPr/>
          <p:nvPr/>
        </p:nvSpPr>
        <p:spPr>
          <a:xfrm>
            <a:off x="4542393" y="2668044"/>
            <a:ext cx="2548056" cy="954107"/>
          </a:xfrm>
          <a:prstGeom prst="rect">
            <a:avLst/>
          </a:prstGeom>
        </p:spPr>
        <p:txBody>
          <a:bodyPr wrap="square">
            <a:spAutoFit/>
          </a:bodyPr>
          <a:lstStyle/>
          <a:p>
            <a:pPr>
              <a:spcAft>
                <a:spcPts val="0"/>
              </a:spcAft>
            </a:pPr>
            <a:r>
              <a:rPr lang="ar-SA" sz="1400" b="1" dirty="0">
                <a:latin typeface="+mj-lt"/>
                <a:ea typeface="Calibri" panose="020F0502020204030204" pitchFamily="34" charset="0"/>
              </a:rPr>
              <a:t>ناصر الدين خزرجي</a:t>
            </a:r>
            <a:endParaRPr lang="pt-BR" sz="1400" b="1" dirty="0">
              <a:latin typeface="+mj-lt"/>
              <a:ea typeface="Calibri" panose="020F0502020204030204" pitchFamily="34" charset="0"/>
            </a:endParaRPr>
          </a:p>
          <a:p>
            <a:pPr>
              <a:spcAft>
                <a:spcPts val="0"/>
              </a:spcAft>
            </a:pPr>
            <a:r>
              <a:rPr lang="nb-NO" sz="1400" dirty="0">
                <a:latin typeface="+mj-lt"/>
                <a:ea typeface="Calibri" panose="020F0502020204030204" pitchFamily="34" charset="0"/>
                <a:hlinkClick r:id="rId8"/>
              </a:rPr>
              <a:t>nasser@alimentoshalal.com.br</a:t>
            </a:r>
            <a:r>
              <a:rPr lang="nb-NO" sz="1400" dirty="0">
                <a:latin typeface="+mj-lt"/>
                <a:ea typeface="Calibri" panose="020F0502020204030204" pitchFamily="34" charset="0"/>
              </a:rPr>
              <a:t> </a:t>
            </a:r>
          </a:p>
          <a:p>
            <a:pPr>
              <a:spcAft>
                <a:spcPts val="0"/>
              </a:spcAft>
            </a:pPr>
            <a:r>
              <a:rPr lang="pt-BR" sz="1400" dirty="0">
                <a:latin typeface="+mj-lt"/>
                <a:ea typeface="Calibri" panose="020F0502020204030204" pitchFamily="34" charset="0"/>
              </a:rPr>
              <a:t>(11) 99294-2853</a:t>
            </a:r>
          </a:p>
          <a:p>
            <a:pPr>
              <a:spcAft>
                <a:spcPts val="0"/>
              </a:spcAft>
            </a:pPr>
            <a:r>
              <a:rPr lang="pt-BR" sz="1400" dirty="0">
                <a:hlinkClick r:id="rId9"/>
              </a:rPr>
              <a:t>https://alimentoshalal.com.br/</a:t>
            </a:r>
            <a:endParaRPr lang="pt-BR" sz="1400" dirty="0">
              <a:latin typeface="+mj-lt"/>
              <a:ea typeface="Calibri" panose="020F0502020204030204" pitchFamily="34" charset="0"/>
            </a:endParaRPr>
          </a:p>
        </p:txBody>
      </p:sp>
      <p:pic>
        <p:nvPicPr>
          <p:cNvPr id="52" name="Gráfico 20" descr="Telefone">
            <a:extLst>
              <a:ext uri="{FF2B5EF4-FFF2-40B4-BE49-F238E27FC236}">
                <a16:creationId xmlns:a16="http://schemas.microsoft.com/office/drawing/2014/main" id="{1B2DAFAC-D59A-4A38-A609-34B0F1F07E36}"/>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61853" y="3182210"/>
            <a:ext cx="228601" cy="228601"/>
          </a:xfrm>
          <a:prstGeom prst="rect">
            <a:avLst/>
          </a:prstGeom>
        </p:spPr>
      </p:pic>
      <p:pic>
        <p:nvPicPr>
          <p:cNvPr id="53" name="Gráfico 7" descr="Envelope">
            <a:extLst>
              <a:ext uri="{FF2B5EF4-FFF2-40B4-BE49-F238E27FC236}">
                <a16:creationId xmlns:a16="http://schemas.microsoft.com/office/drawing/2014/main" id="{C497FB5D-7210-4AF4-8BEB-1099C16E4B39}"/>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61854" y="2977184"/>
            <a:ext cx="228600" cy="228600"/>
          </a:xfrm>
          <a:prstGeom prst="rect">
            <a:avLst/>
          </a:prstGeom>
        </p:spPr>
      </p:pic>
      <p:pic>
        <p:nvPicPr>
          <p:cNvPr id="54" name="Gráfico 20" descr="Telefone">
            <a:extLst>
              <a:ext uri="{FF2B5EF4-FFF2-40B4-BE49-F238E27FC236}">
                <a16:creationId xmlns:a16="http://schemas.microsoft.com/office/drawing/2014/main" id="{16DF0713-E805-4E45-BD58-DFA6A023E86A}"/>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335328" y="3148006"/>
            <a:ext cx="228601" cy="228601"/>
          </a:xfrm>
          <a:prstGeom prst="rect">
            <a:avLst/>
          </a:prstGeom>
        </p:spPr>
      </p:pic>
      <p:pic>
        <p:nvPicPr>
          <p:cNvPr id="55" name="Gráfico 7" descr="Envelope">
            <a:extLst>
              <a:ext uri="{FF2B5EF4-FFF2-40B4-BE49-F238E27FC236}">
                <a16:creationId xmlns:a16="http://schemas.microsoft.com/office/drawing/2014/main" id="{51DFE046-161F-46F0-BFC1-AB448A700C17}"/>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335329" y="2942980"/>
            <a:ext cx="228600" cy="228600"/>
          </a:xfrm>
          <a:prstGeom prst="rect">
            <a:avLst/>
          </a:prstGeom>
        </p:spPr>
      </p:pic>
      <p:sp>
        <p:nvSpPr>
          <p:cNvPr id="57" name="Retângulo 56">
            <a:extLst>
              <a:ext uri="{FF2B5EF4-FFF2-40B4-BE49-F238E27FC236}">
                <a16:creationId xmlns:a16="http://schemas.microsoft.com/office/drawing/2014/main" id="{6598FDD8-FEB3-4253-8652-D9A3CA7D835D}"/>
              </a:ext>
            </a:extLst>
          </p:cNvPr>
          <p:cNvSpPr/>
          <p:nvPr/>
        </p:nvSpPr>
        <p:spPr>
          <a:xfrm>
            <a:off x="8345132" y="2673572"/>
            <a:ext cx="3444002" cy="954107"/>
          </a:xfrm>
          <a:prstGeom prst="rect">
            <a:avLst/>
          </a:prstGeom>
        </p:spPr>
        <p:txBody>
          <a:bodyPr wrap="square">
            <a:spAutoFit/>
          </a:bodyPr>
          <a:lstStyle/>
          <a:p>
            <a:pPr>
              <a:spcAft>
                <a:spcPts val="0"/>
              </a:spcAft>
            </a:pPr>
            <a:r>
              <a:rPr lang="ar-SA" sz="1400" b="1" dirty="0" err="1">
                <a:latin typeface="+mj-lt"/>
                <a:ea typeface="Calibri" panose="020F0502020204030204" pitchFamily="34" charset="0"/>
              </a:rPr>
              <a:t>جوزياني</a:t>
            </a:r>
            <a:r>
              <a:rPr lang="ar-SA" sz="1400" b="1" dirty="0">
                <a:latin typeface="+mj-lt"/>
                <a:ea typeface="Calibri" panose="020F0502020204030204" pitchFamily="34" charset="0"/>
              </a:rPr>
              <a:t> </a:t>
            </a:r>
            <a:r>
              <a:rPr lang="ar-SA" sz="1400" b="1" dirty="0" err="1">
                <a:latin typeface="+mj-lt"/>
                <a:ea typeface="Calibri" panose="020F0502020204030204" pitchFamily="34" charset="0"/>
              </a:rPr>
              <a:t>سانسيفيرينو</a:t>
            </a:r>
            <a:endParaRPr lang="ar-SA" sz="1400" b="1" dirty="0">
              <a:latin typeface="+mj-lt"/>
              <a:ea typeface="Calibri" panose="020F0502020204030204" pitchFamily="34" charset="0"/>
            </a:endParaRPr>
          </a:p>
          <a:p>
            <a:pPr>
              <a:spcAft>
                <a:spcPts val="0"/>
              </a:spcAft>
            </a:pPr>
            <a:r>
              <a:rPr lang="nb-NO" sz="1400" dirty="0">
                <a:latin typeface="+mj-lt"/>
                <a:ea typeface="Calibri" panose="020F0502020204030204" pitchFamily="34" charset="0"/>
                <a:hlinkClick r:id="rId14"/>
              </a:rPr>
              <a:t>uniforb@uniforb.com.br</a:t>
            </a:r>
            <a:r>
              <a:rPr lang="nb-NO" sz="1400" dirty="0">
                <a:latin typeface="+mj-lt"/>
                <a:ea typeface="Calibri" panose="020F0502020204030204" pitchFamily="34" charset="0"/>
              </a:rPr>
              <a:t> </a:t>
            </a:r>
          </a:p>
          <a:p>
            <a:pPr>
              <a:spcAft>
                <a:spcPts val="0"/>
              </a:spcAft>
            </a:pPr>
            <a:r>
              <a:rPr lang="pt-BR" sz="1400" dirty="0">
                <a:latin typeface="+mj-lt"/>
                <a:ea typeface="Calibri" panose="020F0502020204030204" pitchFamily="34" charset="0"/>
              </a:rPr>
              <a:t>(11) 99565-8622</a:t>
            </a:r>
          </a:p>
          <a:p>
            <a:pPr>
              <a:spcAft>
                <a:spcPts val="0"/>
              </a:spcAft>
            </a:pPr>
            <a:r>
              <a:rPr lang="pt-BR" sz="1400" dirty="0">
                <a:hlinkClick r:id="rId15"/>
              </a:rPr>
              <a:t>http://www.uniforb.com.br/SiteHome.aspx</a:t>
            </a:r>
            <a:endParaRPr lang="pt-BR" sz="1400" dirty="0">
              <a:latin typeface="+mj-lt"/>
              <a:ea typeface="Calibri" panose="020F0502020204030204" pitchFamily="34" charset="0"/>
            </a:endParaRPr>
          </a:p>
        </p:txBody>
      </p:sp>
      <p:pic>
        <p:nvPicPr>
          <p:cNvPr id="58" name="Gráfico 20" descr="Telefone">
            <a:extLst>
              <a:ext uri="{FF2B5EF4-FFF2-40B4-BE49-F238E27FC236}">
                <a16:creationId xmlns:a16="http://schemas.microsoft.com/office/drawing/2014/main" id="{E31127E8-D301-4013-A7F7-A7A3F4A48F75}"/>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8177696" y="3159294"/>
            <a:ext cx="228601" cy="228601"/>
          </a:xfrm>
          <a:prstGeom prst="rect">
            <a:avLst/>
          </a:prstGeom>
        </p:spPr>
      </p:pic>
      <p:pic>
        <p:nvPicPr>
          <p:cNvPr id="60" name="Gráfico 7" descr="Envelope">
            <a:extLst>
              <a:ext uri="{FF2B5EF4-FFF2-40B4-BE49-F238E27FC236}">
                <a16:creationId xmlns:a16="http://schemas.microsoft.com/office/drawing/2014/main" id="{2E493E84-9DFA-4F51-A282-8EE684C07D20}"/>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8177697" y="2954268"/>
            <a:ext cx="228600" cy="228600"/>
          </a:xfrm>
          <a:prstGeom prst="rect">
            <a:avLst/>
          </a:prstGeom>
        </p:spPr>
      </p:pic>
      <p:sp>
        <p:nvSpPr>
          <p:cNvPr id="71" name="Retângulo 70">
            <a:extLst>
              <a:ext uri="{FF2B5EF4-FFF2-40B4-BE49-F238E27FC236}">
                <a16:creationId xmlns:a16="http://schemas.microsoft.com/office/drawing/2014/main" id="{48053FCF-10CB-4E30-9E3A-169B549265A9}"/>
              </a:ext>
            </a:extLst>
          </p:cNvPr>
          <p:cNvSpPr/>
          <p:nvPr/>
        </p:nvSpPr>
        <p:spPr>
          <a:xfrm>
            <a:off x="4487276" y="5726514"/>
            <a:ext cx="3071818" cy="954107"/>
          </a:xfrm>
          <a:prstGeom prst="rect">
            <a:avLst/>
          </a:prstGeom>
        </p:spPr>
        <p:txBody>
          <a:bodyPr wrap="square">
            <a:spAutoFit/>
          </a:bodyPr>
          <a:lstStyle/>
          <a:p>
            <a:r>
              <a:rPr lang="ar-SA" sz="1400" b="1" dirty="0" err="1">
                <a:latin typeface="+mj-lt"/>
                <a:ea typeface="Calibri" panose="020F0502020204030204" pitchFamily="34" charset="0"/>
              </a:rPr>
              <a:t>إيرالدو</a:t>
            </a:r>
            <a:r>
              <a:rPr lang="ar-SA" sz="1400" b="1" dirty="0">
                <a:latin typeface="+mj-lt"/>
                <a:ea typeface="Calibri" panose="020F0502020204030204" pitchFamily="34" charset="0"/>
              </a:rPr>
              <a:t> باسوس</a:t>
            </a:r>
            <a:endParaRPr lang="nb-NO" sz="1400" b="1" dirty="0">
              <a:latin typeface="+mj-lt"/>
              <a:ea typeface="Calibri" panose="020F0502020204030204" pitchFamily="34" charset="0"/>
            </a:endParaRPr>
          </a:p>
          <a:p>
            <a:r>
              <a:rPr lang="pt-BR" sz="1400" dirty="0">
                <a:latin typeface="+mj-lt"/>
                <a:hlinkClick r:id="rId16"/>
              </a:rPr>
              <a:t>eraldo.passos@attrius.com.br</a:t>
            </a:r>
            <a:r>
              <a:rPr lang="pt-BR" sz="1400" dirty="0">
                <a:latin typeface="+mj-lt"/>
              </a:rPr>
              <a:t> </a:t>
            </a:r>
          </a:p>
          <a:p>
            <a:pPr>
              <a:spcAft>
                <a:spcPts val="0"/>
              </a:spcAft>
            </a:pPr>
            <a:r>
              <a:rPr lang="pt-BR" sz="1400" dirty="0">
                <a:latin typeface="+mj-lt"/>
                <a:ea typeface="Calibri" panose="020F0502020204030204" pitchFamily="34" charset="0"/>
              </a:rPr>
              <a:t>(</a:t>
            </a:r>
            <a:r>
              <a:rPr lang="pt-BR" sz="1400" dirty="0">
                <a:latin typeface="+mj-lt"/>
              </a:rPr>
              <a:t>13) 99107-6533</a:t>
            </a:r>
          </a:p>
          <a:p>
            <a:pPr>
              <a:spcAft>
                <a:spcPts val="0"/>
              </a:spcAft>
            </a:pPr>
            <a:r>
              <a:rPr lang="pt-BR" sz="1400" dirty="0">
                <a:hlinkClick r:id="rId17"/>
              </a:rPr>
              <a:t>https://attriusgroup.com.br/site/</a:t>
            </a:r>
            <a:endParaRPr lang="pt-BR" sz="1400" dirty="0">
              <a:latin typeface="+mj-lt"/>
              <a:ea typeface="Calibri" panose="020F0502020204030204" pitchFamily="34" charset="0"/>
            </a:endParaRPr>
          </a:p>
        </p:txBody>
      </p:sp>
      <p:pic>
        <p:nvPicPr>
          <p:cNvPr id="72" name="Gráfico 20" descr="Telefone">
            <a:extLst>
              <a:ext uri="{FF2B5EF4-FFF2-40B4-BE49-F238E27FC236}">
                <a16:creationId xmlns:a16="http://schemas.microsoft.com/office/drawing/2014/main" id="{4FB7B6B8-FEF5-45F1-BB56-532713E65E32}"/>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335328" y="6208665"/>
            <a:ext cx="228601" cy="228601"/>
          </a:xfrm>
          <a:prstGeom prst="rect">
            <a:avLst/>
          </a:prstGeom>
        </p:spPr>
      </p:pic>
      <p:pic>
        <p:nvPicPr>
          <p:cNvPr id="73" name="Gráfico 7" descr="Envelope">
            <a:extLst>
              <a:ext uri="{FF2B5EF4-FFF2-40B4-BE49-F238E27FC236}">
                <a16:creationId xmlns:a16="http://schemas.microsoft.com/office/drawing/2014/main" id="{9C8D8FF8-5949-4E3D-A45F-2FDB361FEB6C}"/>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335329" y="6003639"/>
            <a:ext cx="228600" cy="228600"/>
          </a:xfrm>
          <a:prstGeom prst="rect">
            <a:avLst/>
          </a:prstGeom>
        </p:spPr>
      </p:pic>
      <p:pic>
        <p:nvPicPr>
          <p:cNvPr id="12" name="Imagem 11" descr="Uma imagem contendo janela&#10;&#10;Descrição gerada automaticamente">
            <a:extLst>
              <a:ext uri="{FF2B5EF4-FFF2-40B4-BE49-F238E27FC236}">
                <a16:creationId xmlns:a16="http://schemas.microsoft.com/office/drawing/2014/main" id="{C6986DE4-80CD-4BC0-9812-E355E4225E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43329" y="844492"/>
            <a:ext cx="1114486" cy="1026626"/>
          </a:xfrm>
          <a:prstGeom prst="rect">
            <a:avLst/>
          </a:prstGeom>
        </p:spPr>
      </p:pic>
      <p:sp>
        <p:nvSpPr>
          <p:cNvPr id="89" name="Retângulo 88">
            <a:extLst>
              <a:ext uri="{FF2B5EF4-FFF2-40B4-BE49-F238E27FC236}">
                <a16:creationId xmlns:a16="http://schemas.microsoft.com/office/drawing/2014/main" id="{C9DECB0B-D92F-475B-8A3D-91F0313198BA}"/>
              </a:ext>
            </a:extLst>
          </p:cNvPr>
          <p:cNvSpPr/>
          <p:nvPr/>
        </p:nvSpPr>
        <p:spPr>
          <a:xfrm>
            <a:off x="8202293" y="4842765"/>
            <a:ext cx="3500177" cy="861774"/>
          </a:xfrm>
          <a:prstGeom prst="rect">
            <a:avLst/>
          </a:prstGeom>
          <a:noFill/>
        </p:spPr>
        <p:txBody>
          <a:bodyPr wrap="square" rtlCol="0">
            <a:spAutoFit/>
          </a:bodyPr>
          <a:lstStyle/>
          <a:p>
            <a:pPr algn="ctr"/>
            <a:r>
              <a:rPr lang="ar-SA" sz="1250" dirty="0" err="1">
                <a:latin typeface="+mj-lt"/>
              </a:rPr>
              <a:t>الحضورالرقمي</a:t>
            </a:r>
            <a:r>
              <a:rPr lang="ar-SA" sz="1250" dirty="0">
                <a:latin typeface="+mj-lt"/>
              </a:rPr>
              <a:t> – خصم يصل إلى 15% على أول خدمة متعاقد عليها مع "</a:t>
            </a:r>
            <a:r>
              <a:rPr lang="ar-SA" sz="1250" dirty="0" err="1">
                <a:latin typeface="+mj-lt"/>
              </a:rPr>
              <a:t>موبيليزا</a:t>
            </a:r>
            <a:r>
              <a:rPr lang="ar-SA" sz="1250" dirty="0">
                <a:latin typeface="+mj-lt"/>
              </a:rPr>
              <a:t>" (إنشاء مواقع إلكترونية –إدارة الوسائط الاجتماعية – تطوير التطبيقات – تصميم العلامة التجارية والهوية البصرية – فيديوهات)</a:t>
            </a:r>
            <a:endParaRPr lang="pt-BR" sz="1250" dirty="0">
              <a:latin typeface="+mj-lt"/>
            </a:endParaRPr>
          </a:p>
        </p:txBody>
      </p:sp>
      <p:sp>
        <p:nvSpPr>
          <p:cNvPr id="90" name="Retângulo 89">
            <a:extLst>
              <a:ext uri="{FF2B5EF4-FFF2-40B4-BE49-F238E27FC236}">
                <a16:creationId xmlns:a16="http://schemas.microsoft.com/office/drawing/2014/main" id="{759CE1EA-EA27-4211-9CAD-63D931384CFF}"/>
              </a:ext>
            </a:extLst>
          </p:cNvPr>
          <p:cNvSpPr/>
          <p:nvPr/>
        </p:nvSpPr>
        <p:spPr>
          <a:xfrm>
            <a:off x="8418008" y="5726514"/>
            <a:ext cx="3071818" cy="954107"/>
          </a:xfrm>
          <a:prstGeom prst="rect">
            <a:avLst/>
          </a:prstGeom>
        </p:spPr>
        <p:txBody>
          <a:bodyPr wrap="square">
            <a:spAutoFit/>
          </a:bodyPr>
          <a:lstStyle/>
          <a:p>
            <a:pPr>
              <a:spcAft>
                <a:spcPts val="0"/>
              </a:spcAft>
            </a:pPr>
            <a:r>
              <a:rPr lang="ar-SA" sz="1400" b="1" dirty="0" err="1">
                <a:latin typeface="+mj-lt"/>
                <a:ea typeface="Calibri" panose="020F0502020204030204" pitchFamily="34" charset="0"/>
              </a:rPr>
              <a:t>جريجوريو</a:t>
            </a:r>
            <a:r>
              <a:rPr lang="ar-SA" sz="1400" b="1" dirty="0">
                <a:latin typeface="+mj-lt"/>
                <a:ea typeface="Calibri" panose="020F0502020204030204" pitchFamily="34" charset="0"/>
              </a:rPr>
              <a:t> </a:t>
            </a:r>
            <a:r>
              <a:rPr lang="ar-SA" sz="1400" b="1" dirty="0" err="1">
                <a:latin typeface="+mj-lt"/>
                <a:ea typeface="Calibri" panose="020F0502020204030204" pitchFamily="34" charset="0"/>
              </a:rPr>
              <a:t>كاماشو</a:t>
            </a:r>
            <a:endParaRPr lang="ar-SA" sz="1400" b="1" dirty="0">
              <a:latin typeface="+mj-lt"/>
              <a:ea typeface="Calibri" panose="020F0502020204030204" pitchFamily="34" charset="0"/>
            </a:endParaRPr>
          </a:p>
          <a:p>
            <a:pPr>
              <a:spcAft>
                <a:spcPts val="0"/>
              </a:spcAft>
            </a:pPr>
            <a:r>
              <a:rPr lang="pt-BR" sz="1400" dirty="0">
                <a:latin typeface="+mj-lt"/>
                <a:ea typeface="Calibri" panose="020F0502020204030204" pitchFamily="34" charset="0"/>
                <a:hlinkClick r:id="rId19"/>
              </a:rPr>
              <a:t>greg@mobilisa.com.br</a:t>
            </a:r>
            <a:r>
              <a:rPr lang="pt-BR" sz="1400" dirty="0">
                <a:latin typeface="+mj-lt"/>
                <a:ea typeface="Calibri" panose="020F0502020204030204" pitchFamily="34" charset="0"/>
              </a:rPr>
              <a:t> </a:t>
            </a:r>
          </a:p>
          <a:p>
            <a:pPr>
              <a:spcAft>
                <a:spcPts val="0"/>
              </a:spcAft>
            </a:pPr>
            <a:r>
              <a:rPr lang="pt-BR" sz="1400" dirty="0">
                <a:latin typeface="+mj-lt"/>
                <a:ea typeface="Calibri" panose="020F0502020204030204" pitchFamily="34" charset="0"/>
              </a:rPr>
              <a:t>(11) 99652-9962</a:t>
            </a:r>
          </a:p>
          <a:p>
            <a:pPr>
              <a:spcAft>
                <a:spcPts val="0"/>
              </a:spcAft>
            </a:pPr>
            <a:r>
              <a:rPr lang="pt-BR" sz="1400" dirty="0">
                <a:hlinkClick r:id="rId20"/>
              </a:rPr>
              <a:t>https://www.mobilisatecnologia.com/</a:t>
            </a:r>
            <a:endParaRPr lang="pt-BR" sz="1400" dirty="0">
              <a:latin typeface="+mj-lt"/>
              <a:ea typeface="Calibri" panose="020F0502020204030204" pitchFamily="34" charset="0"/>
            </a:endParaRPr>
          </a:p>
        </p:txBody>
      </p:sp>
      <p:pic>
        <p:nvPicPr>
          <p:cNvPr id="91" name="Gráfico 20" descr="Telefone">
            <a:extLst>
              <a:ext uri="{FF2B5EF4-FFF2-40B4-BE49-F238E27FC236}">
                <a16:creationId xmlns:a16="http://schemas.microsoft.com/office/drawing/2014/main" id="{EB11AF49-0480-40F0-BB16-4900FF0B714A}"/>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8256325" y="6212236"/>
            <a:ext cx="228601" cy="228601"/>
          </a:xfrm>
          <a:prstGeom prst="rect">
            <a:avLst/>
          </a:prstGeom>
        </p:spPr>
      </p:pic>
      <p:pic>
        <p:nvPicPr>
          <p:cNvPr id="92" name="Gráfico 7" descr="Envelope">
            <a:extLst>
              <a:ext uri="{FF2B5EF4-FFF2-40B4-BE49-F238E27FC236}">
                <a16:creationId xmlns:a16="http://schemas.microsoft.com/office/drawing/2014/main" id="{3D2C3A70-BE8D-4327-BC20-ECC005CAF05E}"/>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8256326" y="6007210"/>
            <a:ext cx="228600" cy="228600"/>
          </a:xfrm>
          <a:prstGeom prst="rect">
            <a:avLst/>
          </a:prstGeom>
        </p:spPr>
      </p:pic>
      <p:sp>
        <p:nvSpPr>
          <p:cNvPr id="94" name="Retângulo 93">
            <a:extLst>
              <a:ext uri="{FF2B5EF4-FFF2-40B4-BE49-F238E27FC236}">
                <a16:creationId xmlns:a16="http://schemas.microsoft.com/office/drawing/2014/main" id="{11EA6595-E571-4FCE-BE09-CBB39BF11A17}"/>
              </a:ext>
            </a:extLst>
          </p:cNvPr>
          <p:cNvSpPr/>
          <p:nvPr/>
        </p:nvSpPr>
        <p:spPr>
          <a:xfrm>
            <a:off x="8539145" y="4491045"/>
            <a:ext cx="2893698" cy="307777"/>
          </a:xfrm>
          <a:prstGeom prst="rect">
            <a:avLst/>
          </a:prstGeom>
          <a:noFill/>
        </p:spPr>
        <p:txBody>
          <a:bodyPr wrap="square" rtlCol="0">
            <a:spAutoFit/>
          </a:bodyPr>
          <a:lstStyle/>
          <a:p>
            <a:pPr algn="ctr"/>
            <a:r>
              <a:rPr lang="ar-SA" sz="1400" b="1" dirty="0">
                <a:latin typeface="+mj-lt"/>
              </a:rPr>
              <a:t>وكالة اتصالات وتسويق</a:t>
            </a:r>
            <a:endParaRPr lang="pt-BR" sz="1400" b="1" dirty="0">
              <a:latin typeface="+mj-lt"/>
            </a:endParaRPr>
          </a:p>
        </p:txBody>
      </p:sp>
      <p:pic>
        <p:nvPicPr>
          <p:cNvPr id="95" name="Imagem 94" descr="Uma imagem contendo quarto, relógio&#10;&#10;Descrição gerada automaticamente">
            <a:extLst>
              <a:ext uri="{FF2B5EF4-FFF2-40B4-BE49-F238E27FC236}">
                <a16:creationId xmlns:a16="http://schemas.microsoft.com/office/drawing/2014/main" id="{897C552E-067A-4459-82E1-44731883251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88185" y="784446"/>
            <a:ext cx="2167758" cy="797294"/>
          </a:xfrm>
          <a:prstGeom prst="rect">
            <a:avLst/>
          </a:prstGeom>
        </p:spPr>
      </p:pic>
      <p:sp>
        <p:nvSpPr>
          <p:cNvPr id="64" name="CaixaDeTexto 63">
            <a:extLst>
              <a:ext uri="{FF2B5EF4-FFF2-40B4-BE49-F238E27FC236}">
                <a16:creationId xmlns:a16="http://schemas.microsoft.com/office/drawing/2014/main" id="{5ADB194E-B622-4998-B96D-BE8F84FA693B}"/>
              </a:ext>
            </a:extLst>
          </p:cNvPr>
          <p:cNvSpPr txBox="1"/>
          <p:nvPr/>
        </p:nvSpPr>
        <p:spPr>
          <a:xfrm>
            <a:off x="4809958" y="4601199"/>
            <a:ext cx="2692909" cy="307777"/>
          </a:xfrm>
          <a:prstGeom prst="rect">
            <a:avLst/>
          </a:prstGeom>
          <a:noFill/>
        </p:spPr>
        <p:txBody>
          <a:bodyPr wrap="square" rtlCol="0">
            <a:spAutoFit/>
          </a:bodyPr>
          <a:lstStyle/>
          <a:p>
            <a:pPr algn="ctr"/>
            <a:r>
              <a:rPr lang="ar-SA" sz="1400" b="1" dirty="0">
                <a:latin typeface="+mj-lt"/>
              </a:rPr>
              <a:t>لوجستية</a:t>
            </a:r>
            <a:endParaRPr lang="pt-BR" sz="1400" b="1" dirty="0">
              <a:latin typeface="+mj-lt"/>
            </a:endParaRPr>
          </a:p>
        </p:txBody>
      </p:sp>
      <p:pic>
        <p:nvPicPr>
          <p:cNvPr id="4" name="Imagem 3" descr="Uma imagem contendo foto, homem, bola, fazendo&#10;&#10;Descrição gerada automaticamente">
            <a:extLst>
              <a:ext uri="{FF2B5EF4-FFF2-40B4-BE49-F238E27FC236}">
                <a16:creationId xmlns:a16="http://schemas.microsoft.com/office/drawing/2014/main" id="{5F490D76-B7C7-459C-AB3E-DD114D7C71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01882" y="3851820"/>
            <a:ext cx="2540361" cy="783278"/>
          </a:xfrm>
          <a:prstGeom prst="rect">
            <a:avLst/>
          </a:prstGeom>
        </p:spPr>
      </p:pic>
      <p:pic>
        <p:nvPicPr>
          <p:cNvPr id="7" name="Imagem 6" descr="Fundo preto com letras brancas&#10;&#10;Descrição gerada automaticamente">
            <a:extLst>
              <a:ext uri="{FF2B5EF4-FFF2-40B4-BE49-F238E27FC236}">
                <a16:creationId xmlns:a16="http://schemas.microsoft.com/office/drawing/2014/main" id="{E3C31367-113C-44D4-AA60-4B054FCB7923}"/>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1885" y="3416722"/>
            <a:ext cx="162035" cy="162035"/>
          </a:xfrm>
          <a:prstGeom prst="rect">
            <a:avLst/>
          </a:prstGeom>
        </p:spPr>
      </p:pic>
      <p:pic>
        <p:nvPicPr>
          <p:cNvPr id="51" name="Imagem 50" descr="Fundo preto com letras brancas&#10;&#10;Descrição gerada automaticamente">
            <a:extLst>
              <a:ext uri="{FF2B5EF4-FFF2-40B4-BE49-F238E27FC236}">
                <a16:creationId xmlns:a16="http://schemas.microsoft.com/office/drawing/2014/main" id="{F780B816-1CCA-428A-A26D-1A92E2DD51CD}"/>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77658" y="3389355"/>
            <a:ext cx="162035" cy="162035"/>
          </a:xfrm>
          <a:prstGeom prst="rect">
            <a:avLst/>
          </a:prstGeom>
        </p:spPr>
      </p:pic>
      <p:pic>
        <p:nvPicPr>
          <p:cNvPr id="56" name="Imagem 55" descr="Fundo preto com letras brancas&#10;&#10;Descrição gerada automaticamente">
            <a:extLst>
              <a:ext uri="{FF2B5EF4-FFF2-40B4-BE49-F238E27FC236}">
                <a16:creationId xmlns:a16="http://schemas.microsoft.com/office/drawing/2014/main" id="{FE54DC5B-A5D0-48BC-A326-DB0D88F9E5AC}"/>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15897" y="3409350"/>
            <a:ext cx="162035" cy="162035"/>
          </a:xfrm>
          <a:prstGeom prst="rect">
            <a:avLst/>
          </a:prstGeom>
        </p:spPr>
      </p:pic>
      <p:pic>
        <p:nvPicPr>
          <p:cNvPr id="62" name="Imagem 61" descr="Fundo preto com letras brancas&#10;&#10;Descrição gerada automaticamente">
            <a:extLst>
              <a:ext uri="{FF2B5EF4-FFF2-40B4-BE49-F238E27FC236}">
                <a16:creationId xmlns:a16="http://schemas.microsoft.com/office/drawing/2014/main" id="{2F5C6661-6747-45B4-A815-DDC486ED496D}"/>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74897" y="6449344"/>
            <a:ext cx="162035" cy="162035"/>
          </a:xfrm>
          <a:prstGeom prst="rect">
            <a:avLst/>
          </a:prstGeom>
        </p:spPr>
      </p:pic>
      <p:pic>
        <p:nvPicPr>
          <p:cNvPr id="65" name="Imagem 64" descr="Fundo preto com letras brancas&#10;&#10;Descrição gerada automaticamente">
            <a:extLst>
              <a:ext uri="{FF2B5EF4-FFF2-40B4-BE49-F238E27FC236}">
                <a16:creationId xmlns:a16="http://schemas.microsoft.com/office/drawing/2014/main" id="{04E9E585-E670-4581-80C2-FD4121542A34}"/>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96914" y="6449344"/>
            <a:ext cx="162035" cy="162035"/>
          </a:xfrm>
          <a:prstGeom prst="rect">
            <a:avLst/>
          </a:prstGeom>
        </p:spPr>
      </p:pic>
      <p:pic>
        <p:nvPicPr>
          <p:cNvPr id="11" name="Imagem 10" descr="Uma imagem contendo desenho&#10;&#10;Descrição gerada automaticamente">
            <a:extLst>
              <a:ext uri="{FF2B5EF4-FFF2-40B4-BE49-F238E27FC236}">
                <a16:creationId xmlns:a16="http://schemas.microsoft.com/office/drawing/2014/main" id="{BA724CA7-EF4E-4BB2-9229-D8EF71538CC6}"/>
              </a:ext>
            </a:extLst>
          </p:cNvPr>
          <p:cNvPicPr>
            <a:picLocks noChangeAspect="1"/>
          </p:cNvPicPr>
          <p:nvPr/>
        </p:nvPicPr>
        <p:blipFill rotWithShape="1">
          <a:blip r:embed="rId25">
            <a:extLst>
              <a:ext uri="{28A0092B-C50C-407E-A947-70E740481C1C}">
                <a14:useLocalDpi xmlns:a14="http://schemas.microsoft.com/office/drawing/2010/main" val="0"/>
              </a:ext>
            </a:extLst>
          </a:blip>
          <a:srcRect t="29348" b="32547"/>
          <a:stretch/>
        </p:blipFill>
        <p:spPr>
          <a:xfrm>
            <a:off x="8705382" y="3680658"/>
            <a:ext cx="2517045" cy="959120"/>
          </a:xfrm>
          <a:prstGeom prst="rect">
            <a:avLst/>
          </a:prstGeom>
        </p:spPr>
      </p:pic>
      <p:pic>
        <p:nvPicPr>
          <p:cNvPr id="67" name="Imagem 66" descr="Uma imagem contendo Forma&#10;&#10;Descrição gerada automaticamente">
            <a:extLst>
              <a:ext uri="{FF2B5EF4-FFF2-40B4-BE49-F238E27FC236}">
                <a16:creationId xmlns:a16="http://schemas.microsoft.com/office/drawing/2014/main" id="{8DB670BB-8EC0-409E-ADF9-31DDF18BAC6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8277" y="3923948"/>
            <a:ext cx="3301120" cy="756594"/>
          </a:xfrm>
          <a:prstGeom prst="rect">
            <a:avLst/>
          </a:prstGeom>
        </p:spPr>
      </p:pic>
      <p:sp>
        <p:nvSpPr>
          <p:cNvPr id="68" name="CaixaDeTexto 67">
            <a:extLst>
              <a:ext uri="{FF2B5EF4-FFF2-40B4-BE49-F238E27FC236}">
                <a16:creationId xmlns:a16="http://schemas.microsoft.com/office/drawing/2014/main" id="{8ED5D35D-20DB-4435-AFE5-174992B92E42}"/>
              </a:ext>
            </a:extLst>
          </p:cNvPr>
          <p:cNvSpPr txBox="1"/>
          <p:nvPr/>
        </p:nvSpPr>
        <p:spPr>
          <a:xfrm>
            <a:off x="871097" y="4550494"/>
            <a:ext cx="2692909" cy="307777"/>
          </a:xfrm>
          <a:prstGeom prst="rect">
            <a:avLst/>
          </a:prstGeom>
          <a:noFill/>
        </p:spPr>
        <p:txBody>
          <a:bodyPr wrap="square" rtlCol="0">
            <a:spAutoFit/>
          </a:bodyPr>
          <a:lstStyle/>
          <a:p>
            <a:pPr algn="ctr"/>
            <a:r>
              <a:rPr lang="ar-SA" sz="1400" b="1" dirty="0">
                <a:latin typeface="+mj-lt"/>
              </a:rPr>
              <a:t>لوجستية</a:t>
            </a:r>
            <a:endParaRPr lang="pt-BR" sz="1400" b="1" dirty="0">
              <a:latin typeface="+mj-lt"/>
            </a:endParaRPr>
          </a:p>
        </p:txBody>
      </p:sp>
      <p:sp>
        <p:nvSpPr>
          <p:cNvPr id="69" name="Retângulo 68">
            <a:extLst>
              <a:ext uri="{FF2B5EF4-FFF2-40B4-BE49-F238E27FC236}">
                <a16:creationId xmlns:a16="http://schemas.microsoft.com/office/drawing/2014/main" id="{B42810DB-53E3-4F5F-8632-E74425785A72}"/>
              </a:ext>
            </a:extLst>
          </p:cNvPr>
          <p:cNvSpPr/>
          <p:nvPr/>
        </p:nvSpPr>
        <p:spPr>
          <a:xfrm>
            <a:off x="648207" y="5781430"/>
            <a:ext cx="3301119"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جوناس</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فوكاسا</a:t>
            </a:r>
            <a:endParaRPr lang="pt-BR" sz="1400" b="1" dirty="0">
              <a:latin typeface="Calibri Light" panose="020F0302020204030204" pitchFamily="34" charset="0"/>
              <a:ea typeface="Calibri" panose="020F0502020204030204" pitchFamily="34" charset="0"/>
            </a:endParaRPr>
          </a:p>
          <a:p>
            <a:pPr>
              <a:spcAft>
                <a:spcPts val="0"/>
              </a:spcAft>
            </a:pPr>
            <a:r>
              <a:rPr lang="fi-FI" sz="1400" dirty="0">
                <a:latin typeface="Calibri Light" panose="020F0302020204030204" pitchFamily="34" charset="0"/>
                <a:ea typeface="Calibri" panose="020F0502020204030204" pitchFamily="34" charset="0"/>
                <a:hlinkClick r:id="rId27"/>
              </a:rPr>
              <a:t>jonas.fogaca@sambalogistics.com</a:t>
            </a:r>
            <a:endParaRPr lang="fi-FI" sz="1400" dirty="0">
              <a:latin typeface="Calibri Light" panose="020F0302020204030204" pitchFamily="34" charset="0"/>
              <a:ea typeface="Calibri" panose="020F0502020204030204" pitchFamily="34" charset="0"/>
            </a:endParaRPr>
          </a:p>
          <a:p>
            <a:pPr>
              <a:spcAft>
                <a:spcPts val="0"/>
              </a:spcAft>
            </a:pPr>
            <a:r>
              <a:rPr lang="fi-FI" sz="1400" dirty="0">
                <a:latin typeface="Calibri Light" panose="020F0302020204030204" pitchFamily="34" charset="0"/>
                <a:ea typeface="Calibri" panose="020F0502020204030204" pitchFamily="34" charset="0"/>
              </a:rPr>
              <a:t>+55 (47) 3021-4700 | +55 (51) 98115-0580</a:t>
            </a:r>
            <a:endParaRPr lang="pt-BR" sz="1400" dirty="0">
              <a:latin typeface="Calibri" panose="020F0502020204030204" pitchFamily="34" charset="0"/>
              <a:ea typeface="Calibri" panose="020F0502020204030204" pitchFamily="34" charset="0"/>
            </a:endParaRPr>
          </a:p>
          <a:p>
            <a:pPr>
              <a:spcAft>
                <a:spcPts val="0"/>
              </a:spcAft>
            </a:pPr>
            <a:r>
              <a:rPr lang="pt-BR" sz="1400" dirty="0">
                <a:latin typeface="Calibri" panose="020F0502020204030204" pitchFamily="34" charset="0"/>
                <a:ea typeface="Calibri" panose="020F0502020204030204" pitchFamily="34" charset="0"/>
                <a:hlinkClick r:id="rId28"/>
              </a:rPr>
              <a:t>http://www.sambalogistics.com/</a:t>
            </a:r>
            <a:r>
              <a:rPr lang="pt-BR" sz="1400" dirty="0">
                <a:latin typeface="Calibri" panose="020F0502020204030204" pitchFamily="34" charset="0"/>
                <a:ea typeface="Calibri" panose="020F0502020204030204" pitchFamily="34" charset="0"/>
              </a:rPr>
              <a:t> </a:t>
            </a:r>
          </a:p>
        </p:txBody>
      </p:sp>
      <p:pic>
        <p:nvPicPr>
          <p:cNvPr id="70" name="Gráfico 7" descr="Envelope">
            <a:extLst>
              <a:ext uri="{FF2B5EF4-FFF2-40B4-BE49-F238E27FC236}">
                <a16:creationId xmlns:a16="http://schemas.microsoft.com/office/drawing/2014/main" id="{7D1CFCBA-1985-413A-ACBE-BDC98B02A1AF}"/>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19607" y="6048428"/>
            <a:ext cx="228600" cy="228600"/>
          </a:xfrm>
          <a:prstGeom prst="rect">
            <a:avLst/>
          </a:prstGeom>
        </p:spPr>
      </p:pic>
      <p:pic>
        <p:nvPicPr>
          <p:cNvPr id="77" name="Gráfico 20" descr="Telefone">
            <a:extLst>
              <a:ext uri="{FF2B5EF4-FFF2-40B4-BE49-F238E27FC236}">
                <a16:creationId xmlns:a16="http://schemas.microsoft.com/office/drawing/2014/main" id="{36C0F08E-B7BD-474B-A0F7-0B8F67A53A64}"/>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21932" y="6262984"/>
            <a:ext cx="228601" cy="228601"/>
          </a:xfrm>
          <a:prstGeom prst="rect">
            <a:avLst/>
          </a:prstGeom>
        </p:spPr>
      </p:pic>
      <p:pic>
        <p:nvPicPr>
          <p:cNvPr id="78" name="Imagem 77" descr="Fundo preto com letras brancas&#10;&#10;Descrição gerada automaticamente">
            <a:extLst>
              <a:ext uri="{FF2B5EF4-FFF2-40B4-BE49-F238E27FC236}">
                <a16:creationId xmlns:a16="http://schemas.microsoft.com/office/drawing/2014/main" id="{41993E1D-3793-491E-8DA9-F68F7A7D72BA}"/>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65003" y="6505629"/>
            <a:ext cx="162035" cy="162035"/>
          </a:xfrm>
          <a:prstGeom prst="rect">
            <a:avLst/>
          </a:prstGeom>
        </p:spPr>
      </p:pic>
      <p:sp>
        <p:nvSpPr>
          <p:cNvPr id="79" name="Retângulo 78">
            <a:extLst>
              <a:ext uri="{FF2B5EF4-FFF2-40B4-BE49-F238E27FC236}">
                <a16:creationId xmlns:a16="http://schemas.microsoft.com/office/drawing/2014/main" id="{9E84C677-3CEF-411D-90B9-31E944EAA8A7}"/>
              </a:ext>
            </a:extLst>
          </p:cNvPr>
          <p:cNvSpPr/>
          <p:nvPr/>
        </p:nvSpPr>
        <p:spPr>
          <a:xfrm>
            <a:off x="402085" y="4933670"/>
            <a:ext cx="3657316" cy="553998"/>
          </a:xfrm>
          <a:prstGeom prst="rect">
            <a:avLst/>
          </a:prstGeom>
          <a:noFill/>
        </p:spPr>
        <p:txBody>
          <a:bodyPr wrap="square" rtlCol="0">
            <a:spAutoFit/>
          </a:bodyPr>
          <a:lstStyle/>
          <a:p>
            <a:pPr algn="ctr"/>
            <a:r>
              <a:rPr lang="ar-SA" sz="1000" dirty="0">
                <a:latin typeface="Calibri" panose="020F0502020204030204" pitchFamily="34" charset="0"/>
              </a:rPr>
              <a:t>يتمتع الأعضاء بميزة تركيز جميع العمليات في نقطة واحدة، حيث يتم تجميع الخدمات وبالتالي الحصول على مردود كلفة أعلى، بالإضافة إلى الاستفادة من المكاتب الخاصة للشركة في أوروبا والولايات المتحدة الأمريكية، والتواصل مع البلدان العربية.</a:t>
            </a:r>
            <a:endParaRPr lang="pt-BR" sz="1000" dirty="0">
              <a:latin typeface="+mj-lt"/>
            </a:endParaRPr>
          </a:p>
        </p:txBody>
      </p:sp>
    </p:spTree>
    <p:extLst>
      <p:ext uri="{BB962C8B-B14F-4D97-AF65-F5344CB8AC3E}">
        <p14:creationId xmlns:p14="http://schemas.microsoft.com/office/powerpoint/2010/main" val="244640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rua, embaçado, janela, placa&#10;&#10;Descrição gerada automaticamente">
            <a:extLst>
              <a:ext uri="{FF2B5EF4-FFF2-40B4-BE49-F238E27FC236}">
                <a16:creationId xmlns:a16="http://schemas.microsoft.com/office/drawing/2014/main" id="{B77F16D3-3CAB-449A-BA31-C9ACA0240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Gráfico 30">
            <a:extLst>
              <a:ext uri="{FF2B5EF4-FFF2-40B4-BE49-F238E27FC236}">
                <a16:creationId xmlns:a16="http://schemas.microsoft.com/office/drawing/2014/main" id="{93116CFB-58E8-433F-B7AB-1839D3EF6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65" name="Retângulo 64">
            <a:extLst>
              <a:ext uri="{FF2B5EF4-FFF2-40B4-BE49-F238E27FC236}">
                <a16:creationId xmlns:a16="http://schemas.microsoft.com/office/drawing/2014/main" id="{F618F543-8A53-4982-A0E7-7AA82F7FFB32}"/>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Retângulo 65">
            <a:extLst>
              <a:ext uri="{FF2B5EF4-FFF2-40B4-BE49-F238E27FC236}">
                <a16:creationId xmlns:a16="http://schemas.microsoft.com/office/drawing/2014/main" id="{F5F28680-E691-4A5F-9B8B-472A74061012}"/>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66">
            <a:extLst>
              <a:ext uri="{FF2B5EF4-FFF2-40B4-BE49-F238E27FC236}">
                <a16:creationId xmlns:a16="http://schemas.microsoft.com/office/drawing/2014/main" id="{678D0E77-2E87-4316-8D88-96114A21C8BB}"/>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Retângulo 67">
            <a:extLst>
              <a:ext uri="{FF2B5EF4-FFF2-40B4-BE49-F238E27FC236}">
                <a16:creationId xmlns:a16="http://schemas.microsoft.com/office/drawing/2014/main" id="{8DD6617E-BE47-4F0F-83AC-99285D3CD7B0}"/>
              </a:ext>
            </a:extLst>
          </p:cNvPr>
          <p:cNvSpPr/>
          <p:nvPr/>
        </p:nvSpPr>
        <p:spPr>
          <a:xfrm>
            <a:off x="397562"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tângulo 68">
            <a:extLst>
              <a:ext uri="{FF2B5EF4-FFF2-40B4-BE49-F238E27FC236}">
                <a16:creationId xmlns:a16="http://schemas.microsoft.com/office/drawing/2014/main" id="{C2EC5FB0-D2AD-4E25-A674-D3B364FE1910}"/>
              </a:ext>
            </a:extLst>
          </p:cNvPr>
          <p:cNvSpPr/>
          <p:nvPr/>
        </p:nvSpPr>
        <p:spPr>
          <a:xfrm>
            <a:off x="4256596"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3FDF3E7D-C97D-485B-B272-B397D98F86AA}"/>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tângulo 71">
            <a:extLst>
              <a:ext uri="{FF2B5EF4-FFF2-40B4-BE49-F238E27FC236}">
                <a16:creationId xmlns:a16="http://schemas.microsoft.com/office/drawing/2014/main" id="{D53F9A00-A53F-4090-A5F9-0D85060FD781}"/>
              </a:ext>
            </a:extLst>
          </p:cNvPr>
          <p:cNvSpPr/>
          <p:nvPr/>
        </p:nvSpPr>
        <p:spPr>
          <a:xfrm>
            <a:off x="617562" y="2721493"/>
            <a:ext cx="3071818" cy="738664"/>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سويلي</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أغوستينيو</a:t>
            </a:r>
            <a:endParaRPr lang="pt-BR" sz="1400" b="1" dirty="0">
              <a:latin typeface="Calibri Light" panose="020F0302020204030204" pitchFamily="34" charset="0"/>
              <a:ea typeface="Calibri" panose="020F0502020204030204" pitchFamily="34" charset="0"/>
            </a:endParaRPr>
          </a:p>
          <a:p>
            <a:pPr>
              <a:spcAft>
                <a:spcPts val="0"/>
              </a:spcAft>
            </a:pPr>
            <a:r>
              <a:rPr lang="nb-NO" sz="1400" dirty="0">
                <a:latin typeface="Calibri Light" panose="020F0302020204030204" pitchFamily="34" charset="0"/>
                <a:ea typeface="Calibri" panose="020F0502020204030204" pitchFamily="34" charset="0"/>
                <a:hlinkClick r:id="rId5"/>
              </a:rPr>
              <a:t>sueli.agostinho@arinteligencia.com.br</a:t>
            </a:r>
            <a:r>
              <a:rPr lang="nb-NO" sz="1400" dirty="0">
                <a:latin typeface="Calibri Light" panose="020F0302020204030204" pitchFamily="34" charset="0"/>
                <a:ea typeface="Calibri" panose="020F0502020204030204" pitchFamily="34" charset="0"/>
              </a:rPr>
              <a:t> </a:t>
            </a:r>
            <a:r>
              <a:rPr lang="pt-BR" sz="1400" dirty="0">
                <a:latin typeface="Calibri" panose="020F0502020204030204" pitchFamily="34" charset="0"/>
                <a:ea typeface="Calibri" panose="020F0502020204030204" pitchFamily="34" charset="0"/>
              </a:rPr>
              <a:t>(44) 3045-5090</a:t>
            </a:r>
          </a:p>
        </p:txBody>
      </p:sp>
      <p:sp>
        <p:nvSpPr>
          <p:cNvPr id="73" name="CaixaDeTexto 72">
            <a:extLst>
              <a:ext uri="{FF2B5EF4-FFF2-40B4-BE49-F238E27FC236}">
                <a16:creationId xmlns:a16="http://schemas.microsoft.com/office/drawing/2014/main" id="{6DD147D4-5D83-48F6-8A14-79939E37C159}"/>
              </a:ext>
            </a:extLst>
          </p:cNvPr>
          <p:cNvSpPr txBox="1"/>
          <p:nvPr/>
        </p:nvSpPr>
        <p:spPr>
          <a:xfrm>
            <a:off x="851104" y="2164562"/>
            <a:ext cx="2692909" cy="307777"/>
          </a:xfrm>
          <a:prstGeom prst="rect">
            <a:avLst/>
          </a:prstGeom>
          <a:noFill/>
        </p:spPr>
        <p:txBody>
          <a:bodyPr wrap="square" rtlCol="0">
            <a:spAutoFit/>
          </a:bodyPr>
          <a:lstStyle/>
          <a:p>
            <a:pPr algn="ctr"/>
            <a:r>
              <a:rPr lang="ar-SA" sz="1400" b="1" dirty="0">
                <a:latin typeface="+mj-lt"/>
              </a:rPr>
              <a:t>شركة استشارات</a:t>
            </a:r>
            <a:endParaRPr lang="pt-BR" sz="1400" b="1" dirty="0">
              <a:latin typeface="+mj-lt"/>
            </a:endParaRPr>
          </a:p>
        </p:txBody>
      </p:sp>
      <p:pic>
        <p:nvPicPr>
          <p:cNvPr id="74" name="Gráfico 20" descr="Telefone">
            <a:extLst>
              <a:ext uri="{FF2B5EF4-FFF2-40B4-BE49-F238E27FC236}">
                <a16:creationId xmlns:a16="http://schemas.microsoft.com/office/drawing/2014/main" id="{47E1E47A-7C2C-468F-9909-E4B5541077EB}"/>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55879" y="3207215"/>
            <a:ext cx="228601" cy="228601"/>
          </a:xfrm>
          <a:prstGeom prst="rect">
            <a:avLst/>
          </a:prstGeom>
        </p:spPr>
      </p:pic>
      <p:pic>
        <p:nvPicPr>
          <p:cNvPr id="75" name="Gráfico 7" descr="Envelope">
            <a:extLst>
              <a:ext uri="{FF2B5EF4-FFF2-40B4-BE49-F238E27FC236}">
                <a16:creationId xmlns:a16="http://schemas.microsoft.com/office/drawing/2014/main" id="{08FE94BC-9747-4133-A1AA-8F7FA8FE71D4}"/>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55880" y="3002189"/>
            <a:ext cx="228600" cy="228600"/>
          </a:xfrm>
          <a:prstGeom prst="rect">
            <a:avLst/>
          </a:prstGeom>
        </p:spPr>
      </p:pic>
      <p:sp>
        <p:nvSpPr>
          <p:cNvPr id="76" name="Retângulo 75">
            <a:extLst>
              <a:ext uri="{FF2B5EF4-FFF2-40B4-BE49-F238E27FC236}">
                <a16:creationId xmlns:a16="http://schemas.microsoft.com/office/drawing/2014/main" id="{846CFBFE-B9EE-45A8-934A-C173818BBC2A}"/>
              </a:ext>
            </a:extLst>
          </p:cNvPr>
          <p:cNvSpPr/>
          <p:nvPr/>
        </p:nvSpPr>
        <p:spPr>
          <a:xfrm>
            <a:off x="4021659" y="1928320"/>
            <a:ext cx="4196635" cy="738664"/>
          </a:xfrm>
          <a:prstGeom prst="rect">
            <a:avLst/>
          </a:prstGeom>
        </p:spPr>
        <p:txBody>
          <a:bodyPr wrap="square">
            <a:spAutoFit/>
          </a:bodyPr>
          <a:lstStyle/>
          <a:p>
            <a:pPr marL="285750" indent="-285750" algn="ctr" rtl="1">
              <a:buFont typeface="Wingdings" panose="05000000000000000000" pitchFamily="2" charset="2"/>
              <a:buChar char="ü"/>
            </a:pPr>
            <a:r>
              <a:rPr lang="ar-SA" sz="1400" dirty="0">
                <a:latin typeface="Calibri Light" panose="020F0302020204030204" pitchFamily="34" charset="0"/>
              </a:rPr>
              <a:t>تجميع الفواتير لمدة تصل إلى 40 يوم والدفع في نهاية المهلة</a:t>
            </a:r>
          </a:p>
          <a:p>
            <a:pPr marL="285750" indent="-285750" algn="ctr" rtl="1">
              <a:buFont typeface="Wingdings" panose="05000000000000000000" pitchFamily="2" charset="2"/>
              <a:buChar char="ü"/>
            </a:pPr>
            <a:r>
              <a:rPr lang="ar-SA" sz="1400" dirty="0">
                <a:latin typeface="Calibri Light" panose="020F0302020204030204" pitchFamily="34" charset="0"/>
              </a:rPr>
              <a:t>خدمة طوارئ على مدار 24 ساعة</a:t>
            </a:r>
          </a:p>
          <a:p>
            <a:pPr marL="285750" indent="-285750" algn="ctr" rtl="1">
              <a:buFont typeface="Wingdings" panose="05000000000000000000" pitchFamily="2" charset="2"/>
              <a:buChar char="ü"/>
            </a:pPr>
            <a:r>
              <a:rPr lang="ar-SA" sz="1400" dirty="0">
                <a:latin typeface="Calibri Light" panose="020F0302020204030204" pitchFamily="34" charset="0"/>
              </a:rPr>
              <a:t>خصومات تصل إلى 30% على تذاكر الطيران</a:t>
            </a:r>
          </a:p>
        </p:txBody>
      </p:sp>
      <p:sp>
        <p:nvSpPr>
          <p:cNvPr id="82" name="Retângulo 81">
            <a:extLst>
              <a:ext uri="{FF2B5EF4-FFF2-40B4-BE49-F238E27FC236}">
                <a16:creationId xmlns:a16="http://schemas.microsoft.com/office/drawing/2014/main" id="{4DF080EE-060A-49A0-9735-29CF1A213897}"/>
              </a:ext>
            </a:extLst>
          </p:cNvPr>
          <p:cNvSpPr/>
          <p:nvPr/>
        </p:nvSpPr>
        <p:spPr>
          <a:xfrm>
            <a:off x="4475967" y="2719154"/>
            <a:ext cx="2886913" cy="954107"/>
          </a:xfrm>
          <a:prstGeom prst="rect">
            <a:avLst/>
          </a:prstGeom>
        </p:spPr>
        <p:txBody>
          <a:bodyPr wrap="square">
            <a:spAutoFit/>
          </a:bodyPr>
          <a:lstStyle/>
          <a:p>
            <a:r>
              <a:rPr lang="ar-SA" sz="1400" b="1" dirty="0">
                <a:latin typeface="Calibri Light" panose="020F0302020204030204" pitchFamily="34" charset="0"/>
              </a:rPr>
              <a:t>ماركوس </a:t>
            </a:r>
            <a:r>
              <a:rPr lang="ar-SA" sz="1400" b="1" dirty="0" err="1">
                <a:latin typeface="Calibri Light" panose="020F0302020204030204" pitchFamily="34" charset="0"/>
              </a:rPr>
              <a:t>ديسترو</a:t>
            </a:r>
            <a:endParaRPr lang="pt-BR" sz="1400" dirty="0">
              <a:latin typeface="Calibri Light" panose="020F0302020204030204" pitchFamily="34" charset="0"/>
            </a:endParaRPr>
          </a:p>
          <a:p>
            <a:r>
              <a:rPr lang="pt-BR" sz="1400" dirty="0">
                <a:latin typeface="Calibri Light" panose="020F0302020204030204" pitchFamily="34" charset="0"/>
                <a:hlinkClick r:id="rId10"/>
              </a:rPr>
              <a:t>marcos@lidercorp.com.br</a:t>
            </a:r>
            <a:endParaRPr lang="pt-BR" sz="1400" dirty="0">
              <a:latin typeface="Calibri Light" panose="020F0302020204030204" pitchFamily="34" charset="0"/>
            </a:endParaRPr>
          </a:p>
          <a:p>
            <a:r>
              <a:rPr lang="pt-BR" sz="1400" dirty="0">
                <a:latin typeface="Calibri Light" panose="020F0302020204030204" pitchFamily="34" charset="0"/>
              </a:rPr>
              <a:t>(11) 99633-4880</a:t>
            </a:r>
          </a:p>
          <a:p>
            <a:r>
              <a:rPr lang="pt-BR" sz="1400" dirty="0">
                <a:hlinkClick r:id="rId11"/>
              </a:rPr>
              <a:t>http://www.lidercorp.com.br/</a:t>
            </a:r>
            <a:endParaRPr lang="pt-BR" sz="1400" dirty="0">
              <a:latin typeface="Calibri Light" panose="020F0302020204030204" pitchFamily="34" charset="0"/>
            </a:endParaRPr>
          </a:p>
        </p:txBody>
      </p:sp>
      <p:pic>
        <p:nvPicPr>
          <p:cNvPr id="83" name="Gráfico 20" descr="Telefone">
            <a:extLst>
              <a:ext uri="{FF2B5EF4-FFF2-40B4-BE49-F238E27FC236}">
                <a16:creationId xmlns:a16="http://schemas.microsoft.com/office/drawing/2014/main" id="{9C1A3EF9-901A-4103-B2FB-BA40A5C93F1F}"/>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317418" y="3208226"/>
            <a:ext cx="228601" cy="228601"/>
          </a:xfrm>
          <a:prstGeom prst="rect">
            <a:avLst/>
          </a:prstGeom>
        </p:spPr>
      </p:pic>
      <p:pic>
        <p:nvPicPr>
          <p:cNvPr id="84" name="Gráfico 7" descr="Envelope">
            <a:extLst>
              <a:ext uri="{FF2B5EF4-FFF2-40B4-BE49-F238E27FC236}">
                <a16:creationId xmlns:a16="http://schemas.microsoft.com/office/drawing/2014/main" id="{A43B9FB7-BF28-4943-8091-1D4228FBB5FA}"/>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317419" y="3003200"/>
            <a:ext cx="228600" cy="228600"/>
          </a:xfrm>
          <a:prstGeom prst="rect">
            <a:avLst/>
          </a:prstGeom>
        </p:spPr>
      </p:pic>
      <p:sp>
        <p:nvSpPr>
          <p:cNvPr id="85" name="Retângulo 84">
            <a:extLst>
              <a:ext uri="{FF2B5EF4-FFF2-40B4-BE49-F238E27FC236}">
                <a16:creationId xmlns:a16="http://schemas.microsoft.com/office/drawing/2014/main" id="{CE0E3AC3-4A55-4666-B82E-C9C9D1CFD443}"/>
              </a:ext>
            </a:extLst>
          </p:cNvPr>
          <p:cNvSpPr/>
          <p:nvPr/>
        </p:nvSpPr>
        <p:spPr>
          <a:xfrm>
            <a:off x="8320958" y="2697152"/>
            <a:ext cx="2517268" cy="954107"/>
          </a:xfrm>
          <a:prstGeom prst="rect">
            <a:avLst/>
          </a:prstGeom>
        </p:spPr>
        <p:txBody>
          <a:bodyPr wrap="square">
            <a:spAutoFit/>
          </a:bodyPr>
          <a:lstStyle/>
          <a:p>
            <a:r>
              <a:rPr lang="ar-SA" sz="1400" b="1" dirty="0" err="1">
                <a:latin typeface="Calibri Light" panose="020F0302020204030204" pitchFamily="34" charset="0"/>
              </a:rPr>
              <a:t>بيدرو</a:t>
            </a:r>
            <a:r>
              <a:rPr lang="ar-SA" sz="1400" b="1" dirty="0">
                <a:latin typeface="Calibri Light" panose="020F0302020204030204" pitchFamily="34" charset="0"/>
              </a:rPr>
              <a:t> نوفا</a:t>
            </a:r>
            <a:endParaRPr lang="pt-BR" sz="1400" dirty="0">
              <a:latin typeface="Calibri Light" panose="020F0302020204030204" pitchFamily="34" charset="0"/>
            </a:endParaRPr>
          </a:p>
          <a:p>
            <a:r>
              <a:rPr lang="pt-BR" sz="1400" dirty="0">
                <a:latin typeface="Calibri Light" panose="020F0302020204030204" pitchFamily="34" charset="0"/>
                <a:hlinkClick r:id="rId12"/>
              </a:rPr>
              <a:t>pedro_nova@seared.com.br</a:t>
            </a:r>
            <a:endParaRPr lang="pt-BR" sz="1400" dirty="0">
              <a:latin typeface="Calibri Light" panose="020F0302020204030204" pitchFamily="34" charset="0"/>
            </a:endParaRPr>
          </a:p>
          <a:p>
            <a:r>
              <a:rPr lang="pt-BR" sz="1400" dirty="0">
                <a:latin typeface="Calibri Light" panose="020F0302020204030204" pitchFamily="34" charset="0"/>
              </a:rPr>
              <a:t>(11) 98793-3663</a:t>
            </a:r>
          </a:p>
          <a:p>
            <a:r>
              <a:rPr lang="pt-BR" sz="1400" dirty="0">
                <a:hlinkClick r:id="rId12"/>
              </a:rPr>
              <a:t>http://www.seared.com.br/</a:t>
            </a:r>
            <a:endParaRPr lang="pt-BR" sz="1400" dirty="0">
              <a:latin typeface="Calibri Light" panose="020F0302020204030204" pitchFamily="34" charset="0"/>
            </a:endParaRPr>
          </a:p>
        </p:txBody>
      </p:sp>
      <p:sp>
        <p:nvSpPr>
          <p:cNvPr id="86" name="Retângulo 85">
            <a:extLst>
              <a:ext uri="{FF2B5EF4-FFF2-40B4-BE49-F238E27FC236}">
                <a16:creationId xmlns:a16="http://schemas.microsoft.com/office/drawing/2014/main" id="{533B94A6-F70C-4C69-99E6-511A83E8C1FB}"/>
              </a:ext>
            </a:extLst>
          </p:cNvPr>
          <p:cNvSpPr/>
          <p:nvPr/>
        </p:nvSpPr>
        <p:spPr>
          <a:xfrm>
            <a:off x="8320958" y="2006832"/>
            <a:ext cx="3262848" cy="646331"/>
          </a:xfrm>
          <a:prstGeom prst="rect">
            <a:avLst/>
          </a:prstGeom>
          <a:noFill/>
        </p:spPr>
        <p:txBody>
          <a:bodyPr wrap="square" rtlCol="0">
            <a:spAutoFit/>
          </a:bodyPr>
          <a:lstStyle/>
          <a:p>
            <a:pPr algn="ctr"/>
            <a:r>
              <a:rPr lang="ar-SA" dirty="0">
                <a:latin typeface="+mj-lt"/>
              </a:rPr>
              <a:t>خصومات بنسبة 10% وإعفاء من العمولة لغاية 3 شهادات</a:t>
            </a:r>
          </a:p>
        </p:txBody>
      </p:sp>
      <p:sp>
        <p:nvSpPr>
          <p:cNvPr id="87" name="CaixaDeTexto 86">
            <a:extLst>
              <a:ext uri="{FF2B5EF4-FFF2-40B4-BE49-F238E27FC236}">
                <a16:creationId xmlns:a16="http://schemas.microsoft.com/office/drawing/2014/main" id="{2B398BE5-ED11-41BB-8498-97175FD2D4EF}"/>
              </a:ext>
            </a:extLst>
          </p:cNvPr>
          <p:cNvSpPr txBox="1"/>
          <p:nvPr/>
        </p:nvSpPr>
        <p:spPr>
          <a:xfrm>
            <a:off x="4722765" y="1620542"/>
            <a:ext cx="2692909" cy="307777"/>
          </a:xfrm>
          <a:prstGeom prst="rect">
            <a:avLst/>
          </a:prstGeom>
          <a:noFill/>
        </p:spPr>
        <p:txBody>
          <a:bodyPr wrap="square" rtlCol="0">
            <a:spAutoFit/>
          </a:bodyPr>
          <a:lstStyle/>
          <a:p>
            <a:pPr algn="ctr"/>
            <a:r>
              <a:rPr lang="ar-SA" sz="1400" b="1" dirty="0">
                <a:latin typeface="+mj-lt"/>
              </a:rPr>
              <a:t>سياحة</a:t>
            </a:r>
            <a:endParaRPr lang="pt-BR" sz="1400" b="1" dirty="0">
              <a:latin typeface="+mj-lt"/>
            </a:endParaRPr>
          </a:p>
        </p:txBody>
      </p:sp>
      <p:pic>
        <p:nvPicPr>
          <p:cNvPr id="88" name="Gráfico 20" descr="Telefone">
            <a:extLst>
              <a:ext uri="{FF2B5EF4-FFF2-40B4-BE49-F238E27FC236}">
                <a16:creationId xmlns:a16="http://schemas.microsoft.com/office/drawing/2014/main" id="{ED665FED-042A-4D39-964C-676C767F8E92}"/>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8180027" y="3184525"/>
            <a:ext cx="228601" cy="228601"/>
          </a:xfrm>
          <a:prstGeom prst="rect">
            <a:avLst/>
          </a:prstGeom>
        </p:spPr>
      </p:pic>
      <p:pic>
        <p:nvPicPr>
          <p:cNvPr id="89" name="Gráfico 7" descr="Envelope">
            <a:extLst>
              <a:ext uri="{FF2B5EF4-FFF2-40B4-BE49-F238E27FC236}">
                <a16:creationId xmlns:a16="http://schemas.microsoft.com/office/drawing/2014/main" id="{8654A488-89B6-4B99-857D-CF6EE3880DCA}"/>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8180028" y="2979499"/>
            <a:ext cx="228600" cy="228600"/>
          </a:xfrm>
          <a:prstGeom prst="rect">
            <a:avLst/>
          </a:prstGeom>
        </p:spPr>
      </p:pic>
      <p:sp>
        <p:nvSpPr>
          <p:cNvPr id="90" name="CaixaDeTexto 89">
            <a:extLst>
              <a:ext uri="{FF2B5EF4-FFF2-40B4-BE49-F238E27FC236}">
                <a16:creationId xmlns:a16="http://schemas.microsoft.com/office/drawing/2014/main" id="{CA95ED26-E551-4530-B248-EFD866CC4323}"/>
              </a:ext>
            </a:extLst>
          </p:cNvPr>
          <p:cNvSpPr txBox="1"/>
          <p:nvPr/>
        </p:nvSpPr>
        <p:spPr>
          <a:xfrm>
            <a:off x="8611233" y="1734543"/>
            <a:ext cx="2692909" cy="307777"/>
          </a:xfrm>
          <a:prstGeom prst="rect">
            <a:avLst/>
          </a:prstGeom>
          <a:noFill/>
        </p:spPr>
        <p:txBody>
          <a:bodyPr wrap="square" rtlCol="0">
            <a:spAutoFit/>
          </a:bodyPr>
          <a:lstStyle/>
          <a:p>
            <a:pPr algn="ctr"/>
            <a:r>
              <a:rPr lang="ar-SA" sz="1400" b="1" dirty="0">
                <a:latin typeface="+mj-lt"/>
              </a:rPr>
              <a:t>استشارات مستندية</a:t>
            </a:r>
          </a:p>
        </p:txBody>
      </p:sp>
      <p:pic>
        <p:nvPicPr>
          <p:cNvPr id="91" name="Imagem 90" descr="Uma imagem contendo comida&#10;&#10;Descrição gerada automaticamente">
            <a:extLst>
              <a:ext uri="{FF2B5EF4-FFF2-40B4-BE49-F238E27FC236}">
                <a16:creationId xmlns:a16="http://schemas.microsoft.com/office/drawing/2014/main" id="{99E726ED-F351-4C1C-9B1E-20C72453B4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0973" y="787835"/>
            <a:ext cx="1002817" cy="1002817"/>
          </a:xfrm>
          <a:prstGeom prst="rect">
            <a:avLst/>
          </a:prstGeom>
        </p:spPr>
      </p:pic>
      <p:pic>
        <p:nvPicPr>
          <p:cNvPr id="92" name="Imagem 91" descr="Uma imagem contendo desenho&#10;&#10;Descrição gerada automaticamente">
            <a:extLst>
              <a:ext uri="{FF2B5EF4-FFF2-40B4-BE49-F238E27FC236}">
                <a16:creationId xmlns:a16="http://schemas.microsoft.com/office/drawing/2014/main" id="{52604B53-7463-43F8-B96F-476BF64D51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2448" y="787835"/>
            <a:ext cx="2364176" cy="1018074"/>
          </a:xfrm>
          <a:prstGeom prst="rect">
            <a:avLst/>
          </a:prstGeom>
        </p:spPr>
      </p:pic>
      <p:pic>
        <p:nvPicPr>
          <p:cNvPr id="93" name="Imagem 92" descr="Uma imagem contendo comida, desenho, camisa&#10;&#10;Descrição gerada automaticamente">
            <a:extLst>
              <a:ext uri="{FF2B5EF4-FFF2-40B4-BE49-F238E27FC236}">
                <a16:creationId xmlns:a16="http://schemas.microsoft.com/office/drawing/2014/main" id="{F5A81635-8DFB-48C9-80DC-7F5B9B2E85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30771" y="3814610"/>
            <a:ext cx="1345361" cy="1088480"/>
          </a:xfrm>
          <a:prstGeom prst="rect">
            <a:avLst/>
          </a:prstGeom>
        </p:spPr>
      </p:pic>
      <p:sp>
        <p:nvSpPr>
          <p:cNvPr id="94" name="Retângulo 93">
            <a:extLst>
              <a:ext uri="{FF2B5EF4-FFF2-40B4-BE49-F238E27FC236}">
                <a16:creationId xmlns:a16="http://schemas.microsoft.com/office/drawing/2014/main" id="{99CF914D-DF90-457B-AB7B-8100808B4B88}"/>
              </a:ext>
            </a:extLst>
          </p:cNvPr>
          <p:cNvSpPr/>
          <p:nvPr/>
        </p:nvSpPr>
        <p:spPr>
          <a:xfrm>
            <a:off x="4751177" y="5230002"/>
            <a:ext cx="2713900" cy="646331"/>
          </a:xfrm>
          <a:prstGeom prst="rect">
            <a:avLst/>
          </a:prstGeom>
          <a:noFill/>
        </p:spPr>
        <p:txBody>
          <a:bodyPr wrap="square" rtlCol="0">
            <a:spAutoFit/>
          </a:bodyPr>
          <a:lstStyle/>
          <a:p>
            <a:pPr algn="ctr"/>
            <a:r>
              <a:rPr lang="ar-SA" dirty="0">
                <a:latin typeface="+mj-lt"/>
              </a:rPr>
              <a:t>خصم 10 % على دورات الحلال التدريبية</a:t>
            </a:r>
            <a:endParaRPr lang="pt-BR" dirty="0">
              <a:latin typeface="+mj-lt"/>
            </a:endParaRPr>
          </a:p>
        </p:txBody>
      </p:sp>
      <p:sp>
        <p:nvSpPr>
          <p:cNvPr id="95" name="Retângulo 94">
            <a:extLst>
              <a:ext uri="{FF2B5EF4-FFF2-40B4-BE49-F238E27FC236}">
                <a16:creationId xmlns:a16="http://schemas.microsoft.com/office/drawing/2014/main" id="{B311FEFB-E143-40EF-9F1F-276FF86D096A}"/>
              </a:ext>
            </a:extLst>
          </p:cNvPr>
          <p:cNvSpPr/>
          <p:nvPr/>
        </p:nvSpPr>
        <p:spPr>
          <a:xfrm>
            <a:off x="4496519" y="5795554"/>
            <a:ext cx="3071818" cy="954107"/>
          </a:xfrm>
          <a:prstGeom prst="rect">
            <a:avLst/>
          </a:prstGeom>
        </p:spPr>
        <p:txBody>
          <a:bodyPr wrap="square">
            <a:spAutoFit/>
          </a:bodyPr>
          <a:lstStyle/>
          <a:p>
            <a:pPr>
              <a:spcAft>
                <a:spcPts val="0"/>
              </a:spcAft>
            </a:pPr>
            <a:r>
              <a:rPr lang="ar-SA" sz="1400" b="1" dirty="0">
                <a:latin typeface="+mj-lt"/>
                <a:ea typeface="Calibri" panose="020F0502020204030204" pitchFamily="34" charset="0"/>
              </a:rPr>
              <a:t>عمر شاهين</a:t>
            </a:r>
            <a:endParaRPr lang="pt-BR" sz="1400" b="1" dirty="0">
              <a:latin typeface="+mj-lt"/>
              <a:ea typeface="Calibri" panose="020F0502020204030204" pitchFamily="34" charset="0"/>
            </a:endParaRPr>
          </a:p>
          <a:p>
            <a:pPr>
              <a:spcAft>
                <a:spcPts val="0"/>
              </a:spcAft>
            </a:pPr>
            <a:r>
              <a:rPr lang="nb-NO" sz="1400" dirty="0">
                <a:latin typeface="+mj-lt"/>
                <a:ea typeface="Calibri" panose="020F0502020204030204" pitchFamily="34" charset="0"/>
                <a:hlinkClick r:id="rId16"/>
              </a:rPr>
              <a:t>comercial@cdialhalal.com.br</a:t>
            </a:r>
            <a:r>
              <a:rPr lang="nb-NO" sz="1400" dirty="0">
                <a:latin typeface="+mj-lt"/>
                <a:ea typeface="Calibri" panose="020F0502020204030204" pitchFamily="34" charset="0"/>
              </a:rPr>
              <a:t>  </a:t>
            </a:r>
          </a:p>
          <a:p>
            <a:pPr>
              <a:spcAft>
                <a:spcPts val="0"/>
              </a:spcAft>
            </a:pPr>
            <a:r>
              <a:rPr lang="pt-BR" sz="1400" dirty="0">
                <a:latin typeface="+mj-lt"/>
                <a:ea typeface="Calibri" panose="020F0502020204030204" pitchFamily="34" charset="0"/>
              </a:rPr>
              <a:t>(11) 95174-9945</a:t>
            </a:r>
          </a:p>
          <a:p>
            <a:pPr>
              <a:spcAft>
                <a:spcPts val="0"/>
              </a:spcAft>
            </a:pPr>
            <a:r>
              <a:rPr lang="pt-BR" sz="1400" dirty="0">
                <a:hlinkClick r:id="rId17"/>
              </a:rPr>
              <a:t>https://www.cdialhalal.com.br/</a:t>
            </a:r>
            <a:endParaRPr lang="pt-BR" sz="1400" dirty="0">
              <a:latin typeface="+mj-lt"/>
              <a:ea typeface="Calibri" panose="020F0502020204030204" pitchFamily="34" charset="0"/>
            </a:endParaRPr>
          </a:p>
        </p:txBody>
      </p:sp>
      <p:sp>
        <p:nvSpPr>
          <p:cNvPr id="96" name="CaixaDeTexto 95">
            <a:extLst>
              <a:ext uri="{FF2B5EF4-FFF2-40B4-BE49-F238E27FC236}">
                <a16:creationId xmlns:a16="http://schemas.microsoft.com/office/drawing/2014/main" id="{9DAFFB72-850D-4820-86A6-D334B15D489B}"/>
              </a:ext>
            </a:extLst>
          </p:cNvPr>
          <p:cNvSpPr txBox="1"/>
          <p:nvPr/>
        </p:nvSpPr>
        <p:spPr>
          <a:xfrm>
            <a:off x="4746892" y="4913656"/>
            <a:ext cx="2692909" cy="307777"/>
          </a:xfrm>
          <a:prstGeom prst="rect">
            <a:avLst/>
          </a:prstGeom>
          <a:noFill/>
        </p:spPr>
        <p:txBody>
          <a:bodyPr wrap="square" rtlCol="0">
            <a:spAutoFit/>
          </a:bodyPr>
          <a:lstStyle/>
          <a:p>
            <a:pPr algn="ctr"/>
            <a:r>
              <a:rPr lang="ar-SA" sz="1400" b="1" dirty="0">
                <a:latin typeface="+mj-lt"/>
              </a:rPr>
              <a:t>مصدّرة شهادات الحلال</a:t>
            </a:r>
            <a:endParaRPr lang="pt-BR" sz="1400" b="1" dirty="0">
              <a:latin typeface="+mj-lt"/>
            </a:endParaRPr>
          </a:p>
        </p:txBody>
      </p:sp>
      <p:pic>
        <p:nvPicPr>
          <p:cNvPr id="97" name="Gráfico 20" descr="Telefone">
            <a:extLst>
              <a:ext uri="{FF2B5EF4-FFF2-40B4-BE49-F238E27FC236}">
                <a16:creationId xmlns:a16="http://schemas.microsoft.com/office/drawing/2014/main" id="{71F51A65-E7EF-405D-9CCB-C1AE8C9D5A7B}"/>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334836" y="6281276"/>
            <a:ext cx="228601" cy="228601"/>
          </a:xfrm>
          <a:prstGeom prst="rect">
            <a:avLst/>
          </a:prstGeom>
        </p:spPr>
      </p:pic>
      <p:pic>
        <p:nvPicPr>
          <p:cNvPr id="98" name="Gráfico 7" descr="Envelope">
            <a:extLst>
              <a:ext uri="{FF2B5EF4-FFF2-40B4-BE49-F238E27FC236}">
                <a16:creationId xmlns:a16="http://schemas.microsoft.com/office/drawing/2014/main" id="{4DD28CA9-2DE1-458E-BF7C-2202C054200C}"/>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334837" y="6076250"/>
            <a:ext cx="228600" cy="228600"/>
          </a:xfrm>
          <a:prstGeom prst="rect">
            <a:avLst/>
          </a:prstGeom>
        </p:spPr>
      </p:pic>
      <p:pic>
        <p:nvPicPr>
          <p:cNvPr id="50" name="Imagem 49" descr="Uma imagem contendo placa, comida, vermelho, placar&#10;&#10;Descrição gerada automaticamente">
            <a:extLst>
              <a:ext uri="{FF2B5EF4-FFF2-40B4-BE49-F238E27FC236}">
                <a16:creationId xmlns:a16="http://schemas.microsoft.com/office/drawing/2014/main" id="{881BA023-15CC-4009-AC9A-EA3DBF67F0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77623" y="3810337"/>
            <a:ext cx="1468240" cy="1044000"/>
          </a:xfrm>
          <a:prstGeom prst="rect">
            <a:avLst/>
          </a:prstGeom>
        </p:spPr>
      </p:pic>
      <p:sp>
        <p:nvSpPr>
          <p:cNvPr id="51" name="CaixaDeTexto 50">
            <a:extLst>
              <a:ext uri="{FF2B5EF4-FFF2-40B4-BE49-F238E27FC236}">
                <a16:creationId xmlns:a16="http://schemas.microsoft.com/office/drawing/2014/main" id="{20C3EFBB-6A2C-4B4D-813F-4902C1740776}"/>
              </a:ext>
            </a:extLst>
          </p:cNvPr>
          <p:cNvSpPr txBox="1"/>
          <p:nvPr/>
        </p:nvSpPr>
        <p:spPr>
          <a:xfrm>
            <a:off x="778332" y="4797728"/>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pic>
        <p:nvPicPr>
          <p:cNvPr id="52" name="Gráfico 7" descr="Envelope">
            <a:extLst>
              <a:ext uri="{FF2B5EF4-FFF2-40B4-BE49-F238E27FC236}">
                <a16:creationId xmlns:a16="http://schemas.microsoft.com/office/drawing/2014/main" id="{6B724CA8-4660-44E6-92B5-51F2F1B55634}"/>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55879" y="6047743"/>
            <a:ext cx="228600" cy="228600"/>
          </a:xfrm>
          <a:prstGeom prst="rect">
            <a:avLst/>
          </a:prstGeom>
        </p:spPr>
      </p:pic>
      <p:pic>
        <p:nvPicPr>
          <p:cNvPr id="53" name="Gráfico 20" descr="Telefone">
            <a:extLst>
              <a:ext uri="{FF2B5EF4-FFF2-40B4-BE49-F238E27FC236}">
                <a16:creationId xmlns:a16="http://schemas.microsoft.com/office/drawing/2014/main" id="{5592486B-03CE-4330-B965-38DA54737AF7}"/>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65663" y="6270148"/>
            <a:ext cx="228601" cy="228601"/>
          </a:xfrm>
          <a:prstGeom prst="rect">
            <a:avLst/>
          </a:prstGeom>
        </p:spPr>
      </p:pic>
      <p:sp>
        <p:nvSpPr>
          <p:cNvPr id="54" name="Retângulo 53">
            <a:extLst>
              <a:ext uri="{FF2B5EF4-FFF2-40B4-BE49-F238E27FC236}">
                <a16:creationId xmlns:a16="http://schemas.microsoft.com/office/drawing/2014/main" id="{4BD017F4-34B1-444D-94CA-B167D5E72F14}"/>
              </a:ext>
            </a:extLst>
          </p:cNvPr>
          <p:cNvSpPr/>
          <p:nvPr/>
        </p:nvSpPr>
        <p:spPr>
          <a:xfrm>
            <a:off x="586833" y="5136229"/>
            <a:ext cx="3262848" cy="369332"/>
          </a:xfrm>
          <a:prstGeom prst="rect">
            <a:avLst/>
          </a:prstGeom>
          <a:noFill/>
        </p:spPr>
        <p:txBody>
          <a:bodyPr wrap="square" rtlCol="0">
            <a:spAutoFit/>
          </a:bodyPr>
          <a:lstStyle/>
          <a:p>
            <a:pPr algn="ctr"/>
            <a:r>
              <a:rPr lang="ar-SA" dirty="0">
                <a:latin typeface="+mj-lt"/>
              </a:rPr>
              <a:t>خصومات ومعاملة متميزة</a:t>
            </a:r>
            <a:endParaRPr lang="pt-BR" dirty="0">
              <a:latin typeface="+mj-lt"/>
            </a:endParaRPr>
          </a:p>
        </p:txBody>
      </p:sp>
      <p:sp>
        <p:nvSpPr>
          <p:cNvPr id="55" name="Retângulo 54">
            <a:extLst>
              <a:ext uri="{FF2B5EF4-FFF2-40B4-BE49-F238E27FC236}">
                <a16:creationId xmlns:a16="http://schemas.microsoft.com/office/drawing/2014/main" id="{EB13EB04-25C2-4D14-9FCC-6426F16AFAC2}"/>
              </a:ext>
            </a:extLst>
          </p:cNvPr>
          <p:cNvSpPr/>
          <p:nvPr/>
        </p:nvSpPr>
        <p:spPr>
          <a:xfrm>
            <a:off x="684479" y="5773953"/>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سيموني </a:t>
            </a:r>
            <a:r>
              <a:rPr lang="ar-SA" sz="1400" b="1" dirty="0" err="1">
                <a:latin typeface="Calibri Light" panose="020F0302020204030204" pitchFamily="34" charset="0"/>
                <a:ea typeface="Calibri" panose="020F0502020204030204" pitchFamily="34" charset="0"/>
              </a:rPr>
              <a:t>فريتاس</a:t>
            </a:r>
            <a:endParaRPr lang="pt-BR" sz="1400" b="1" dirty="0">
              <a:latin typeface="Calibri Light" panose="020F0302020204030204" pitchFamily="34" charset="0"/>
              <a:ea typeface="Calibri" panose="020F0502020204030204" pitchFamily="34" charset="0"/>
            </a:endParaRPr>
          </a:p>
          <a:p>
            <a:pPr>
              <a:spcAft>
                <a:spcPts val="0"/>
              </a:spcAft>
            </a:pPr>
            <a:r>
              <a:rPr lang="nb-NO" sz="1400" dirty="0">
                <a:latin typeface="Calibri Light" panose="020F0302020204030204" pitchFamily="34" charset="0"/>
                <a:ea typeface="Calibri" panose="020F0502020204030204" pitchFamily="34" charset="0"/>
                <a:hlinkClick r:id="rId19"/>
              </a:rPr>
              <a:t>simonifreitas@advocaciasc.com.br</a:t>
            </a:r>
            <a:endParaRPr lang="nb-NO" sz="1400" dirty="0">
              <a:latin typeface="Calibri Light" panose="020F0302020204030204" pitchFamily="34" charset="0"/>
              <a:ea typeface="Calibri" panose="020F0502020204030204" pitchFamily="34" charset="0"/>
            </a:endParaRPr>
          </a:p>
          <a:p>
            <a:pPr>
              <a:spcAft>
                <a:spcPts val="0"/>
              </a:spcAft>
            </a:pPr>
            <a:r>
              <a:rPr lang="pt-BR" sz="1400" dirty="0">
                <a:latin typeface="Calibri" panose="020F0502020204030204" pitchFamily="34" charset="0"/>
                <a:ea typeface="Calibri" panose="020F0502020204030204" pitchFamily="34" charset="0"/>
              </a:rPr>
              <a:t>(48) 3364-5346</a:t>
            </a:r>
          </a:p>
          <a:p>
            <a:pPr>
              <a:spcAft>
                <a:spcPts val="0"/>
              </a:spcAft>
            </a:pPr>
            <a:r>
              <a:rPr lang="pt-BR" sz="1400" dirty="0">
                <a:hlinkClick r:id="rId20"/>
              </a:rPr>
              <a:t>https://www.advocaciasc.com.br/</a:t>
            </a:r>
            <a:endParaRPr lang="pt-BR" sz="1400" dirty="0">
              <a:latin typeface="Calibri" panose="020F0502020204030204" pitchFamily="34" charset="0"/>
              <a:ea typeface="Calibri" panose="020F0502020204030204" pitchFamily="34" charset="0"/>
            </a:endParaRPr>
          </a:p>
        </p:txBody>
      </p:sp>
      <p:pic>
        <p:nvPicPr>
          <p:cNvPr id="56" name="Imagem 55" descr="Uma imagem contendo desenho, placar&#10;&#10;Descrição gerada automaticamente">
            <a:extLst>
              <a:ext uri="{FF2B5EF4-FFF2-40B4-BE49-F238E27FC236}">
                <a16:creationId xmlns:a16="http://schemas.microsoft.com/office/drawing/2014/main" id="{309201BC-45F6-4737-BA3D-9E4C33B3D6A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64119" y="3869330"/>
            <a:ext cx="1350000" cy="1080000"/>
          </a:xfrm>
          <a:prstGeom prst="rect">
            <a:avLst/>
          </a:prstGeom>
        </p:spPr>
      </p:pic>
      <p:pic>
        <p:nvPicPr>
          <p:cNvPr id="57" name="Gráfico 20" descr="Telefone">
            <a:extLst>
              <a:ext uri="{FF2B5EF4-FFF2-40B4-BE49-F238E27FC236}">
                <a16:creationId xmlns:a16="http://schemas.microsoft.com/office/drawing/2014/main" id="{5BFFA249-5704-4704-8EAA-26DDB26B03C3}"/>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8180027" y="6285245"/>
            <a:ext cx="228601" cy="228601"/>
          </a:xfrm>
          <a:prstGeom prst="rect">
            <a:avLst/>
          </a:prstGeom>
        </p:spPr>
      </p:pic>
      <p:pic>
        <p:nvPicPr>
          <p:cNvPr id="58" name="Gráfico 7" descr="Envelope">
            <a:extLst>
              <a:ext uri="{FF2B5EF4-FFF2-40B4-BE49-F238E27FC236}">
                <a16:creationId xmlns:a16="http://schemas.microsoft.com/office/drawing/2014/main" id="{7B6BA00C-257D-4718-B447-9908EE5907D9}"/>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8180027" y="6068699"/>
            <a:ext cx="228600" cy="228600"/>
          </a:xfrm>
          <a:prstGeom prst="rect">
            <a:avLst/>
          </a:prstGeom>
        </p:spPr>
      </p:pic>
      <p:sp>
        <p:nvSpPr>
          <p:cNvPr id="59" name="CaixaDeTexto 58">
            <a:extLst>
              <a:ext uri="{FF2B5EF4-FFF2-40B4-BE49-F238E27FC236}">
                <a16:creationId xmlns:a16="http://schemas.microsoft.com/office/drawing/2014/main" id="{69D17B10-A8C7-49A3-8912-3AD9A588CE5D}"/>
              </a:ext>
            </a:extLst>
          </p:cNvPr>
          <p:cNvSpPr txBox="1"/>
          <p:nvPr/>
        </p:nvSpPr>
        <p:spPr>
          <a:xfrm>
            <a:off x="8607254" y="4921472"/>
            <a:ext cx="2692909" cy="307777"/>
          </a:xfrm>
          <a:prstGeom prst="rect">
            <a:avLst/>
          </a:prstGeom>
          <a:noFill/>
        </p:spPr>
        <p:txBody>
          <a:bodyPr wrap="square" rtlCol="0">
            <a:spAutoFit/>
          </a:bodyPr>
          <a:lstStyle/>
          <a:p>
            <a:pPr algn="ctr"/>
            <a:r>
              <a:rPr lang="ar-SA" sz="1400" b="1" dirty="0">
                <a:latin typeface="+mj-lt"/>
              </a:rPr>
              <a:t>مصدّرة شهادات الحلال</a:t>
            </a:r>
            <a:endParaRPr lang="pt-BR" sz="1400" b="1" dirty="0">
              <a:latin typeface="+mj-lt"/>
            </a:endParaRPr>
          </a:p>
        </p:txBody>
      </p:sp>
      <p:sp>
        <p:nvSpPr>
          <p:cNvPr id="60" name="Retângulo 59">
            <a:extLst>
              <a:ext uri="{FF2B5EF4-FFF2-40B4-BE49-F238E27FC236}">
                <a16:creationId xmlns:a16="http://schemas.microsoft.com/office/drawing/2014/main" id="{C10AA9A8-A2B2-4C21-9910-1B62579EB9E5}"/>
              </a:ext>
            </a:extLst>
          </p:cNvPr>
          <p:cNvSpPr/>
          <p:nvPr/>
        </p:nvSpPr>
        <p:spPr>
          <a:xfrm>
            <a:off x="8370985" y="5208307"/>
            <a:ext cx="3262848" cy="369332"/>
          </a:xfrm>
          <a:prstGeom prst="rect">
            <a:avLst/>
          </a:prstGeom>
          <a:noFill/>
        </p:spPr>
        <p:txBody>
          <a:bodyPr wrap="square" rtlCol="0">
            <a:spAutoFit/>
          </a:bodyPr>
          <a:lstStyle/>
          <a:p>
            <a:pPr algn="ctr"/>
            <a:r>
              <a:rPr lang="ar-SA" dirty="0">
                <a:latin typeface="+mj-lt"/>
              </a:rPr>
              <a:t>خصم 10% على خدمات المؤسسة</a:t>
            </a:r>
            <a:endParaRPr lang="pt-BR" dirty="0">
              <a:latin typeface="+mj-lt"/>
            </a:endParaRPr>
          </a:p>
        </p:txBody>
      </p:sp>
      <p:sp>
        <p:nvSpPr>
          <p:cNvPr id="61" name="Retângulo 60">
            <a:extLst>
              <a:ext uri="{FF2B5EF4-FFF2-40B4-BE49-F238E27FC236}">
                <a16:creationId xmlns:a16="http://schemas.microsoft.com/office/drawing/2014/main" id="{1AE0CE31-D21E-44E9-8BED-1A71ACEAD2AF}"/>
              </a:ext>
            </a:extLst>
          </p:cNvPr>
          <p:cNvSpPr/>
          <p:nvPr/>
        </p:nvSpPr>
        <p:spPr>
          <a:xfrm>
            <a:off x="8411278" y="5782560"/>
            <a:ext cx="3071818" cy="954107"/>
          </a:xfrm>
          <a:prstGeom prst="rect">
            <a:avLst/>
          </a:prstGeom>
        </p:spPr>
        <p:txBody>
          <a:bodyPr wrap="square">
            <a:spAutoFit/>
          </a:bodyPr>
          <a:lstStyle/>
          <a:p>
            <a:pPr>
              <a:spcAft>
                <a:spcPts val="0"/>
              </a:spcAft>
            </a:pPr>
            <a:r>
              <a:rPr lang="ar-SA" sz="1400" b="1" dirty="0">
                <a:latin typeface="+mj-lt"/>
                <a:ea typeface="Calibri" panose="020F0502020204030204" pitchFamily="34" charset="0"/>
              </a:rPr>
              <a:t>دلالي درويش</a:t>
            </a:r>
            <a:endParaRPr lang="pt-BR" sz="1400" b="1" dirty="0">
              <a:latin typeface="+mj-lt"/>
              <a:ea typeface="Calibri" panose="020F0502020204030204" pitchFamily="34" charset="0"/>
            </a:endParaRPr>
          </a:p>
          <a:p>
            <a:pPr>
              <a:spcAft>
                <a:spcPts val="0"/>
              </a:spcAft>
            </a:pPr>
            <a:r>
              <a:rPr lang="nb-NO" sz="1400" dirty="0">
                <a:latin typeface="+mj-lt"/>
                <a:ea typeface="Calibri" panose="020F0502020204030204" pitchFamily="34" charset="0"/>
                <a:hlinkClick r:id="rId22"/>
              </a:rPr>
              <a:t>dalali@siilhalal.com.br</a:t>
            </a:r>
            <a:endParaRPr lang="nb-NO" sz="1400" dirty="0">
              <a:latin typeface="+mj-lt"/>
              <a:ea typeface="Calibri" panose="020F0502020204030204" pitchFamily="34" charset="0"/>
            </a:endParaRPr>
          </a:p>
          <a:p>
            <a:pPr>
              <a:spcAft>
                <a:spcPts val="0"/>
              </a:spcAft>
            </a:pPr>
            <a:r>
              <a:rPr lang="pt-BR" sz="1400" dirty="0">
                <a:latin typeface="+mj-lt"/>
                <a:ea typeface="Calibri" panose="020F0502020204030204" pitchFamily="34" charset="0"/>
              </a:rPr>
              <a:t>(49) 3323-1224</a:t>
            </a:r>
          </a:p>
          <a:p>
            <a:pPr>
              <a:spcAft>
                <a:spcPts val="0"/>
              </a:spcAft>
            </a:pPr>
            <a:r>
              <a:rPr lang="pt-BR" sz="1400" dirty="0">
                <a:latin typeface="+mj-lt"/>
                <a:hlinkClick r:id="rId23"/>
              </a:rPr>
              <a:t>http://siilhalal.com.br/br/</a:t>
            </a:r>
            <a:r>
              <a:rPr lang="pt-BR" sz="1400" dirty="0">
                <a:latin typeface="+mj-lt"/>
                <a:ea typeface="Calibri" panose="020F0502020204030204" pitchFamily="34" charset="0"/>
              </a:rPr>
              <a:t> </a:t>
            </a:r>
          </a:p>
        </p:txBody>
      </p:sp>
      <p:pic>
        <p:nvPicPr>
          <p:cNvPr id="49" name="Imagem 48" descr="Fundo preto com letras brancas&#10;&#10;Descrição gerada automaticamente">
            <a:extLst>
              <a:ext uri="{FF2B5EF4-FFF2-40B4-BE49-F238E27FC236}">
                <a16:creationId xmlns:a16="http://schemas.microsoft.com/office/drawing/2014/main" id="{5FA947BE-FA9D-4AE3-BCE4-381F122BCF39}"/>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1885" y="3416722"/>
            <a:ext cx="162035" cy="162035"/>
          </a:xfrm>
          <a:prstGeom prst="rect">
            <a:avLst/>
          </a:prstGeom>
        </p:spPr>
      </p:pic>
      <p:pic>
        <p:nvPicPr>
          <p:cNvPr id="63" name="Imagem 62" descr="Fundo preto com letras brancas&#10;&#10;Descrição gerada automaticamente">
            <a:extLst>
              <a:ext uri="{FF2B5EF4-FFF2-40B4-BE49-F238E27FC236}">
                <a16:creationId xmlns:a16="http://schemas.microsoft.com/office/drawing/2014/main" id="{A8AC5611-8C37-4B1B-8001-3AF564AE8C1D}"/>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58125" y="3460097"/>
            <a:ext cx="162035" cy="162035"/>
          </a:xfrm>
          <a:prstGeom prst="rect">
            <a:avLst/>
          </a:prstGeom>
        </p:spPr>
      </p:pic>
      <p:pic>
        <p:nvPicPr>
          <p:cNvPr id="64" name="Imagem 63" descr="Fundo preto com letras brancas&#10;&#10;Descrição gerada automaticamente">
            <a:extLst>
              <a:ext uri="{FF2B5EF4-FFF2-40B4-BE49-F238E27FC236}">
                <a16:creationId xmlns:a16="http://schemas.microsoft.com/office/drawing/2014/main" id="{FB83FF37-89D5-4E6C-9D84-1DA7EC92FC98}"/>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13309" y="3418062"/>
            <a:ext cx="162035" cy="162035"/>
          </a:xfrm>
          <a:prstGeom prst="rect">
            <a:avLst/>
          </a:prstGeom>
        </p:spPr>
      </p:pic>
      <p:pic>
        <p:nvPicPr>
          <p:cNvPr id="77" name="Imagem 76" descr="Fundo preto com letras brancas&#10;&#10;Descrição gerada automaticamente">
            <a:extLst>
              <a:ext uri="{FF2B5EF4-FFF2-40B4-BE49-F238E27FC236}">
                <a16:creationId xmlns:a16="http://schemas.microsoft.com/office/drawing/2014/main" id="{A14AC2B7-5BE3-4B04-B95F-809C1A49949A}"/>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3204" y="6494646"/>
            <a:ext cx="162035" cy="162035"/>
          </a:xfrm>
          <a:prstGeom prst="rect">
            <a:avLst/>
          </a:prstGeom>
        </p:spPr>
      </p:pic>
      <p:pic>
        <p:nvPicPr>
          <p:cNvPr id="78" name="Imagem 77" descr="Fundo preto com letras brancas&#10;&#10;Descrição gerada automaticamente">
            <a:extLst>
              <a:ext uri="{FF2B5EF4-FFF2-40B4-BE49-F238E27FC236}">
                <a16:creationId xmlns:a16="http://schemas.microsoft.com/office/drawing/2014/main" id="{0D4F0BB7-10F6-4514-93DD-0EA1B8F24D8A}"/>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63325" y="6504528"/>
            <a:ext cx="162035" cy="162035"/>
          </a:xfrm>
          <a:prstGeom prst="rect">
            <a:avLst/>
          </a:prstGeom>
        </p:spPr>
      </p:pic>
      <p:pic>
        <p:nvPicPr>
          <p:cNvPr id="79" name="Imagem 78" descr="Fundo preto com letras brancas&#10;&#10;Descrição gerada automaticamente">
            <a:extLst>
              <a:ext uri="{FF2B5EF4-FFF2-40B4-BE49-F238E27FC236}">
                <a16:creationId xmlns:a16="http://schemas.microsoft.com/office/drawing/2014/main" id="{F6229AF5-B718-4AFD-97B1-5D10B9759F94}"/>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08950" y="6511360"/>
            <a:ext cx="162035" cy="162035"/>
          </a:xfrm>
          <a:prstGeom prst="rect">
            <a:avLst/>
          </a:prstGeom>
        </p:spPr>
      </p:pic>
      <p:sp>
        <p:nvSpPr>
          <p:cNvPr id="80" name="Retângulo 79">
            <a:extLst>
              <a:ext uri="{FF2B5EF4-FFF2-40B4-BE49-F238E27FC236}">
                <a16:creationId xmlns:a16="http://schemas.microsoft.com/office/drawing/2014/main" id="{253B9A3F-71F6-4261-89A0-D31FAF44FD60}"/>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1" name="CaixaDeTexto 80">
            <a:extLst>
              <a:ext uri="{FF2B5EF4-FFF2-40B4-BE49-F238E27FC236}">
                <a16:creationId xmlns:a16="http://schemas.microsoft.com/office/drawing/2014/main" id="{368F8426-403F-41ED-9B41-AF4AB2BEA530}"/>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البرازيلية</a:t>
            </a:r>
            <a:endParaRPr lang="pt-BR" sz="2000" b="1" dirty="0">
              <a:solidFill>
                <a:schemeClr val="bg1"/>
              </a:solidFill>
              <a:latin typeface="Myriad Pro Light SemiExt" panose="020B0405030403020204" pitchFamily="34" charset="0"/>
            </a:endParaRPr>
          </a:p>
        </p:txBody>
      </p:sp>
      <p:pic>
        <p:nvPicPr>
          <p:cNvPr id="4" name="Imagem 3" descr="Logotipo&#10;&#10;Descrição gerada automaticamente">
            <a:extLst>
              <a:ext uri="{FF2B5EF4-FFF2-40B4-BE49-F238E27FC236}">
                <a16:creationId xmlns:a16="http://schemas.microsoft.com/office/drawing/2014/main" id="{7CB9E421-7C12-4EAC-B75F-43782CFCC1C0}"/>
              </a:ext>
            </a:extLst>
          </p:cNvPr>
          <p:cNvPicPr>
            <a:picLocks noChangeAspect="1"/>
          </p:cNvPicPr>
          <p:nvPr/>
        </p:nvPicPr>
        <p:blipFill rotWithShape="1">
          <a:blip r:embed="rId26">
            <a:extLst>
              <a:ext uri="{28A0092B-C50C-407E-A947-70E740481C1C}">
                <a14:useLocalDpi xmlns:a14="http://schemas.microsoft.com/office/drawing/2010/main" val="0"/>
              </a:ext>
            </a:extLst>
          </a:blip>
          <a:srcRect l="2068" t="14861" r="2195" b="21772"/>
          <a:stretch/>
        </p:blipFill>
        <p:spPr>
          <a:xfrm>
            <a:off x="9216065" y="3844239"/>
            <a:ext cx="1419831" cy="1150007"/>
          </a:xfrm>
          <a:prstGeom prst="rect">
            <a:avLst/>
          </a:prstGeom>
        </p:spPr>
      </p:pic>
      <p:pic>
        <p:nvPicPr>
          <p:cNvPr id="6" name="Imagem 5" descr="Uma imagem contendo texto, desenho, placa, placar&#10;&#10;Descrição gerada automaticamente">
            <a:extLst>
              <a:ext uri="{FF2B5EF4-FFF2-40B4-BE49-F238E27FC236}">
                <a16:creationId xmlns:a16="http://schemas.microsoft.com/office/drawing/2014/main" id="{69EF4520-635A-4D54-A577-6EE0D68EB0F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27804" y="1161744"/>
            <a:ext cx="1431006" cy="1078759"/>
          </a:xfrm>
          <a:prstGeom prst="rect">
            <a:avLst/>
          </a:prstGeom>
        </p:spPr>
      </p:pic>
      <p:pic>
        <p:nvPicPr>
          <p:cNvPr id="5" name="Imagem 4" descr="Logotipo&#10;&#10;Descrição gerada automaticamente">
            <a:extLst>
              <a:ext uri="{FF2B5EF4-FFF2-40B4-BE49-F238E27FC236}">
                <a16:creationId xmlns:a16="http://schemas.microsoft.com/office/drawing/2014/main" id="{20155787-EE30-4A0C-97FF-E1EA7CABC8C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16065" y="3843130"/>
            <a:ext cx="1419831" cy="1139687"/>
          </a:xfrm>
          <a:prstGeom prst="rect">
            <a:avLst/>
          </a:prstGeom>
        </p:spPr>
      </p:pic>
    </p:spTree>
    <p:extLst>
      <p:ext uri="{BB962C8B-B14F-4D97-AF65-F5344CB8AC3E}">
        <p14:creationId xmlns:p14="http://schemas.microsoft.com/office/powerpoint/2010/main" val="1542987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7F40C55-69A0-425B-B7D3-D6E66AD1A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D0D6AF1C-F6F6-4CAD-8BD9-B90E28714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22" name="Retângulo 21">
            <a:extLst>
              <a:ext uri="{FF2B5EF4-FFF2-40B4-BE49-F238E27FC236}">
                <a16:creationId xmlns:a16="http://schemas.microsoft.com/office/drawing/2014/main" id="{FAAD7558-F045-451B-8942-C9C744376435}"/>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531DBF7E-E884-49B8-84B1-38E99532A2C5}"/>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BA807F8C-D070-4072-BBFE-A2CDE68FBA3A}"/>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tângulo 25">
            <a:extLst>
              <a:ext uri="{FF2B5EF4-FFF2-40B4-BE49-F238E27FC236}">
                <a16:creationId xmlns:a16="http://schemas.microsoft.com/office/drawing/2014/main" id="{8FC4137D-DC73-4197-8453-7C8138C9D3FC}"/>
              </a:ext>
            </a:extLst>
          </p:cNvPr>
          <p:cNvSpPr/>
          <p:nvPr/>
        </p:nvSpPr>
        <p:spPr>
          <a:xfrm>
            <a:off x="397562"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endParaRPr lang="pt-BR" dirty="0">
              <a:solidFill>
                <a:schemeClr val="tx1"/>
              </a:solidFill>
            </a:endParaRPr>
          </a:p>
        </p:txBody>
      </p:sp>
      <p:sp>
        <p:nvSpPr>
          <p:cNvPr id="27" name="Retângulo 26">
            <a:extLst>
              <a:ext uri="{FF2B5EF4-FFF2-40B4-BE49-F238E27FC236}">
                <a16:creationId xmlns:a16="http://schemas.microsoft.com/office/drawing/2014/main" id="{54226AEA-686A-4236-8205-D37D1DBEA617}"/>
              </a:ext>
            </a:extLst>
          </p:cNvPr>
          <p:cNvSpPr/>
          <p:nvPr/>
        </p:nvSpPr>
        <p:spPr>
          <a:xfrm>
            <a:off x="4256596"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1CF4B446-0016-4DD2-9815-A5BAC8825065}"/>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CaixaDeTexto 33">
            <a:extLst>
              <a:ext uri="{FF2B5EF4-FFF2-40B4-BE49-F238E27FC236}">
                <a16:creationId xmlns:a16="http://schemas.microsoft.com/office/drawing/2014/main" id="{7884D354-8570-48AE-A6E2-308C0161CA20}"/>
              </a:ext>
            </a:extLst>
          </p:cNvPr>
          <p:cNvSpPr txBox="1"/>
          <p:nvPr/>
        </p:nvSpPr>
        <p:spPr>
          <a:xfrm>
            <a:off x="739191" y="2168070"/>
            <a:ext cx="2692909" cy="307777"/>
          </a:xfrm>
          <a:prstGeom prst="rect">
            <a:avLst/>
          </a:prstGeom>
          <a:noFill/>
        </p:spPr>
        <p:txBody>
          <a:bodyPr wrap="square" rtlCol="0">
            <a:spAutoFit/>
          </a:bodyPr>
          <a:lstStyle/>
          <a:p>
            <a:pPr algn="ctr"/>
            <a:r>
              <a:rPr lang="ar-SA" sz="1400" b="1" dirty="0">
                <a:latin typeface="+mj-lt"/>
              </a:rPr>
              <a:t>برمجيات</a:t>
            </a:r>
            <a:endParaRPr lang="pt-BR" sz="1400" b="1" dirty="0">
              <a:latin typeface="+mj-lt"/>
            </a:endParaRPr>
          </a:p>
        </p:txBody>
      </p:sp>
      <p:pic>
        <p:nvPicPr>
          <p:cNvPr id="41" name="Gráfico 20" descr="Telefone">
            <a:extLst>
              <a:ext uri="{FF2B5EF4-FFF2-40B4-BE49-F238E27FC236}">
                <a16:creationId xmlns:a16="http://schemas.microsoft.com/office/drawing/2014/main" id="{1420A31F-F74A-4CE0-A550-20C1E0CDCD6C}"/>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47229" y="3160535"/>
            <a:ext cx="228601" cy="228601"/>
          </a:xfrm>
          <a:prstGeom prst="rect">
            <a:avLst/>
          </a:prstGeom>
        </p:spPr>
      </p:pic>
      <p:pic>
        <p:nvPicPr>
          <p:cNvPr id="42" name="Gráfico 7" descr="Envelope">
            <a:extLst>
              <a:ext uri="{FF2B5EF4-FFF2-40B4-BE49-F238E27FC236}">
                <a16:creationId xmlns:a16="http://schemas.microsoft.com/office/drawing/2014/main" id="{B7F6452D-92BE-4244-8DFA-2234F9717252}"/>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47229" y="2943989"/>
            <a:ext cx="228600" cy="228600"/>
          </a:xfrm>
          <a:prstGeom prst="rect">
            <a:avLst/>
          </a:prstGeom>
        </p:spPr>
      </p:pic>
      <p:sp>
        <p:nvSpPr>
          <p:cNvPr id="43" name="Retângulo 42">
            <a:extLst>
              <a:ext uri="{FF2B5EF4-FFF2-40B4-BE49-F238E27FC236}">
                <a16:creationId xmlns:a16="http://schemas.microsoft.com/office/drawing/2014/main" id="{69BD59BD-BE80-4CFF-9893-0E3A6010511F}"/>
              </a:ext>
            </a:extLst>
          </p:cNvPr>
          <p:cNvSpPr/>
          <p:nvPr/>
        </p:nvSpPr>
        <p:spPr>
          <a:xfrm>
            <a:off x="648948" y="2688957"/>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باتريسيا</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ماريكاتو</a:t>
            </a:r>
            <a:endParaRPr lang="pt-BR" sz="1400" b="1" dirty="0">
              <a:latin typeface="Calibri Light" panose="020F0302020204030204" pitchFamily="34" charset="0"/>
              <a:ea typeface="Calibri" panose="020F0502020204030204" pitchFamily="34" charset="0"/>
            </a:endParaRPr>
          </a:p>
          <a:p>
            <a:pPr>
              <a:spcAft>
                <a:spcPts val="0"/>
              </a:spcAft>
            </a:pPr>
            <a:r>
              <a:rPr lang="pt-BR" sz="1400" u="sng" dirty="0">
                <a:solidFill>
                  <a:srgbClr val="0563C1"/>
                </a:solidFill>
                <a:latin typeface="Calibri" panose="020F0502020204030204" pitchFamily="34" charset="0"/>
                <a:ea typeface="Calibri" panose="020F0502020204030204" pitchFamily="34" charset="0"/>
                <a:hlinkClick r:id="rId9"/>
              </a:rPr>
              <a:t>contato@cadmus.com.br</a:t>
            </a:r>
            <a:endParaRPr lang="pt-BR" sz="1400" u="sng" dirty="0">
              <a:solidFill>
                <a:srgbClr val="0563C1"/>
              </a:solidFill>
              <a:latin typeface="Calibri" panose="020F05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4380-9064</a:t>
            </a:r>
          </a:p>
          <a:p>
            <a:pPr>
              <a:spcAft>
                <a:spcPts val="0"/>
              </a:spcAft>
            </a:pPr>
            <a:r>
              <a:rPr lang="pt-BR" sz="1400" dirty="0">
                <a:hlinkClick r:id="rId10"/>
              </a:rPr>
              <a:t>https://cadmus.com.br/</a:t>
            </a:r>
            <a:r>
              <a:rPr lang="pt-BR" sz="1400" dirty="0"/>
              <a:t> </a:t>
            </a:r>
            <a:endParaRPr lang="pt-BR" sz="1400" dirty="0">
              <a:latin typeface="Calibri" panose="020F0502020204030204" pitchFamily="34" charset="0"/>
              <a:ea typeface="Calibri" panose="020F0502020204030204" pitchFamily="34" charset="0"/>
            </a:endParaRPr>
          </a:p>
        </p:txBody>
      </p:sp>
      <p:sp>
        <p:nvSpPr>
          <p:cNvPr id="49" name="CaixaDeTexto 48">
            <a:extLst>
              <a:ext uri="{FF2B5EF4-FFF2-40B4-BE49-F238E27FC236}">
                <a16:creationId xmlns:a16="http://schemas.microsoft.com/office/drawing/2014/main" id="{E9170217-B873-4DB0-B0C7-402861844F16}"/>
              </a:ext>
            </a:extLst>
          </p:cNvPr>
          <p:cNvSpPr txBox="1"/>
          <p:nvPr/>
        </p:nvSpPr>
        <p:spPr>
          <a:xfrm>
            <a:off x="4351557" y="2192077"/>
            <a:ext cx="3436745" cy="369332"/>
          </a:xfrm>
          <a:prstGeom prst="rect">
            <a:avLst/>
          </a:prstGeom>
          <a:noFill/>
        </p:spPr>
        <p:txBody>
          <a:bodyPr wrap="square" rtlCol="0">
            <a:spAutoFit/>
          </a:bodyPr>
          <a:lstStyle>
            <a:defPPr>
              <a:defRPr lang="pt-BR"/>
            </a:defPPr>
            <a:lvl1pPr algn="ctr">
              <a:defRPr>
                <a:latin typeface="+mj-lt"/>
              </a:defRPr>
            </a:lvl1pPr>
          </a:lstStyle>
          <a:p>
            <a:r>
              <a:rPr lang="ar-SA" dirty="0"/>
              <a:t>الاشتراك ببرنامج تحفيز الحلال</a:t>
            </a:r>
            <a:endParaRPr lang="pt-BR" dirty="0"/>
          </a:p>
        </p:txBody>
      </p:sp>
      <p:pic>
        <p:nvPicPr>
          <p:cNvPr id="59" name="Gráfico 20" descr="Telefone">
            <a:extLst>
              <a:ext uri="{FF2B5EF4-FFF2-40B4-BE49-F238E27FC236}">
                <a16:creationId xmlns:a16="http://schemas.microsoft.com/office/drawing/2014/main" id="{8B3DD598-BCEE-42B8-A620-7D872D81F587}"/>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354327" y="3132826"/>
            <a:ext cx="228601" cy="228601"/>
          </a:xfrm>
          <a:prstGeom prst="rect">
            <a:avLst/>
          </a:prstGeom>
        </p:spPr>
      </p:pic>
      <p:pic>
        <p:nvPicPr>
          <p:cNvPr id="60" name="Gráfico 7" descr="Envelope">
            <a:extLst>
              <a:ext uri="{FF2B5EF4-FFF2-40B4-BE49-F238E27FC236}">
                <a16:creationId xmlns:a16="http://schemas.microsoft.com/office/drawing/2014/main" id="{69FC3D5B-C1C0-4A64-8D7A-AEBDEDDEDEF7}"/>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45145" y="2931935"/>
            <a:ext cx="228600" cy="228600"/>
          </a:xfrm>
          <a:prstGeom prst="rect">
            <a:avLst/>
          </a:prstGeom>
        </p:spPr>
      </p:pic>
      <p:sp>
        <p:nvSpPr>
          <p:cNvPr id="61" name="Retângulo 60">
            <a:extLst>
              <a:ext uri="{FF2B5EF4-FFF2-40B4-BE49-F238E27FC236}">
                <a16:creationId xmlns:a16="http://schemas.microsoft.com/office/drawing/2014/main" id="{258C5832-C5C0-486E-9B9B-C58D9F3B01B1}"/>
              </a:ext>
            </a:extLst>
          </p:cNvPr>
          <p:cNvSpPr/>
          <p:nvPr/>
        </p:nvSpPr>
        <p:spPr>
          <a:xfrm>
            <a:off x="4503996" y="2669472"/>
            <a:ext cx="3114260"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ديب أحمد التراس</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hlinkClick r:id="rId11"/>
              </a:rPr>
              <a:t>dib@fambrashalal.com.br</a:t>
            </a:r>
            <a:endParaRPr lang="pt-BR" sz="1400" u="sng" dirty="0">
              <a:solidFill>
                <a:srgbClr val="0563C1"/>
              </a:solidFill>
              <a:latin typeface="Calibri" panose="020F05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98578-3409</a:t>
            </a:r>
          </a:p>
          <a:p>
            <a:pPr>
              <a:spcAft>
                <a:spcPts val="0"/>
              </a:spcAft>
            </a:pPr>
            <a:r>
              <a:rPr lang="pt-BR" sz="1400" dirty="0">
                <a:hlinkClick r:id="rId12"/>
              </a:rPr>
              <a:t>http://www.fambras.org.br/</a:t>
            </a:r>
            <a:endParaRPr lang="pt-BR" sz="1400" dirty="0">
              <a:latin typeface="Calibri" panose="020F0502020204030204" pitchFamily="34" charset="0"/>
              <a:ea typeface="Calibri" panose="020F0502020204030204" pitchFamily="34" charset="0"/>
            </a:endParaRPr>
          </a:p>
        </p:txBody>
      </p:sp>
      <p:pic>
        <p:nvPicPr>
          <p:cNvPr id="11" name="Imagem 10" descr="Uma imagem contendo placa, comida&#10;&#10;Descrição gerada automaticamente">
            <a:extLst>
              <a:ext uri="{FF2B5EF4-FFF2-40B4-BE49-F238E27FC236}">
                <a16:creationId xmlns:a16="http://schemas.microsoft.com/office/drawing/2014/main" id="{FDB92A32-1A40-436D-A4BB-FBAE3979F0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1154" y="792401"/>
            <a:ext cx="1264689" cy="1264689"/>
          </a:xfrm>
          <a:prstGeom prst="ellipse">
            <a:avLst/>
          </a:prstGeom>
        </p:spPr>
      </p:pic>
      <p:sp>
        <p:nvSpPr>
          <p:cNvPr id="68" name="CaixaDeTexto 67">
            <a:extLst>
              <a:ext uri="{FF2B5EF4-FFF2-40B4-BE49-F238E27FC236}">
                <a16:creationId xmlns:a16="http://schemas.microsoft.com/office/drawing/2014/main" id="{E8A61DB8-6472-4F9C-B6BB-AB89CC69203A}"/>
              </a:ext>
            </a:extLst>
          </p:cNvPr>
          <p:cNvSpPr txBox="1"/>
          <p:nvPr/>
        </p:nvSpPr>
        <p:spPr>
          <a:xfrm>
            <a:off x="4603740" y="1952434"/>
            <a:ext cx="2730116" cy="307777"/>
          </a:xfrm>
          <a:prstGeom prst="rect">
            <a:avLst/>
          </a:prstGeom>
          <a:noFill/>
        </p:spPr>
        <p:txBody>
          <a:bodyPr wrap="square" rtlCol="0">
            <a:spAutoFit/>
          </a:bodyPr>
          <a:lstStyle/>
          <a:p>
            <a:pPr algn="ctr"/>
            <a:r>
              <a:rPr lang="ar-SA" sz="1400" b="1" dirty="0">
                <a:latin typeface="+mj-lt"/>
              </a:rPr>
              <a:t>مصدّرة شهادات الحلال</a:t>
            </a:r>
            <a:endParaRPr lang="pt-BR" sz="1400" b="1" dirty="0">
              <a:latin typeface="+mj-lt"/>
            </a:endParaRPr>
          </a:p>
        </p:txBody>
      </p:sp>
      <p:sp>
        <p:nvSpPr>
          <p:cNvPr id="70" name="CaixaDeTexto 69">
            <a:extLst>
              <a:ext uri="{FF2B5EF4-FFF2-40B4-BE49-F238E27FC236}">
                <a16:creationId xmlns:a16="http://schemas.microsoft.com/office/drawing/2014/main" id="{7D0E7D39-7B17-4EDA-9710-1FA1C852B775}"/>
              </a:ext>
            </a:extLst>
          </p:cNvPr>
          <p:cNvSpPr txBox="1"/>
          <p:nvPr/>
        </p:nvSpPr>
        <p:spPr>
          <a:xfrm>
            <a:off x="4342717" y="5245989"/>
            <a:ext cx="3436745" cy="369332"/>
          </a:xfrm>
          <a:prstGeom prst="rect">
            <a:avLst/>
          </a:prstGeom>
          <a:noFill/>
        </p:spPr>
        <p:txBody>
          <a:bodyPr wrap="square" rtlCol="0">
            <a:spAutoFit/>
          </a:bodyPr>
          <a:lstStyle>
            <a:defPPr>
              <a:defRPr lang="pt-BR"/>
            </a:defPPr>
            <a:lvl1pPr algn="ctr">
              <a:defRPr>
                <a:latin typeface="+mj-lt"/>
              </a:defRPr>
            </a:lvl1pPr>
          </a:lstStyle>
          <a:p>
            <a:endParaRPr lang="pt-BR" dirty="0"/>
          </a:p>
        </p:txBody>
      </p:sp>
      <p:pic>
        <p:nvPicPr>
          <p:cNvPr id="58" name="Imagem 57">
            <a:extLst>
              <a:ext uri="{FF2B5EF4-FFF2-40B4-BE49-F238E27FC236}">
                <a16:creationId xmlns:a16="http://schemas.microsoft.com/office/drawing/2014/main" id="{A9540BF0-6833-4F30-8EDA-FBCF70BB44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55095" y="761332"/>
            <a:ext cx="1247303" cy="611884"/>
          </a:xfrm>
          <a:prstGeom prst="rect">
            <a:avLst/>
          </a:prstGeom>
        </p:spPr>
      </p:pic>
      <p:sp>
        <p:nvSpPr>
          <p:cNvPr id="62" name="CaixaDeTexto 61">
            <a:extLst>
              <a:ext uri="{FF2B5EF4-FFF2-40B4-BE49-F238E27FC236}">
                <a16:creationId xmlns:a16="http://schemas.microsoft.com/office/drawing/2014/main" id="{C797AD33-4131-4861-9969-F14775AADA9D}"/>
              </a:ext>
            </a:extLst>
          </p:cNvPr>
          <p:cNvSpPr txBox="1"/>
          <p:nvPr/>
        </p:nvSpPr>
        <p:spPr>
          <a:xfrm>
            <a:off x="8592612" y="1299955"/>
            <a:ext cx="2692909" cy="307777"/>
          </a:xfrm>
          <a:prstGeom prst="rect">
            <a:avLst/>
          </a:prstGeom>
          <a:noFill/>
        </p:spPr>
        <p:txBody>
          <a:bodyPr wrap="square" rtlCol="0">
            <a:spAutoFit/>
          </a:bodyPr>
          <a:lstStyle/>
          <a:p>
            <a:pPr algn="ctr"/>
            <a:r>
              <a:rPr lang="ar-SA" sz="1400" b="1" dirty="0">
                <a:latin typeface="+mj-lt"/>
              </a:rPr>
              <a:t>بنك</a:t>
            </a:r>
            <a:endParaRPr lang="pt-BR" sz="1400" b="1" dirty="0">
              <a:latin typeface="+mj-lt"/>
            </a:endParaRPr>
          </a:p>
        </p:txBody>
      </p:sp>
      <p:sp>
        <p:nvSpPr>
          <p:cNvPr id="63" name="Retângulo 62">
            <a:extLst>
              <a:ext uri="{FF2B5EF4-FFF2-40B4-BE49-F238E27FC236}">
                <a16:creationId xmlns:a16="http://schemas.microsoft.com/office/drawing/2014/main" id="{432C5235-E09F-4DD8-B024-8C86DB2FE380}"/>
              </a:ext>
            </a:extLst>
          </p:cNvPr>
          <p:cNvSpPr/>
          <p:nvPr/>
        </p:nvSpPr>
        <p:spPr>
          <a:xfrm>
            <a:off x="8047845" y="1497318"/>
            <a:ext cx="3673504" cy="954107"/>
          </a:xfrm>
          <a:prstGeom prst="rect">
            <a:avLst/>
          </a:prstGeom>
          <a:noFill/>
        </p:spPr>
        <p:txBody>
          <a:bodyPr wrap="square" rtlCol="0">
            <a:spAutoFit/>
          </a:bodyPr>
          <a:lstStyle/>
          <a:p>
            <a:pPr marL="342900" indent="-342900" algn="ctr" rtl="1">
              <a:buFont typeface="Wingdings" panose="05000000000000000000" pitchFamily="2" charset="2"/>
              <a:buChar char="ü"/>
            </a:pPr>
            <a:r>
              <a:rPr lang="ar-SA" sz="1400" dirty="0">
                <a:latin typeface="+mj-lt"/>
              </a:rPr>
              <a:t>إعفاء من رسوم عقود عمليات التصدير وعمليات استقبال الحوالات.</a:t>
            </a:r>
          </a:p>
          <a:p>
            <a:pPr marL="342900" indent="-342900" algn="ctr" rtl="1">
              <a:buFont typeface="Wingdings" panose="05000000000000000000" pitchFamily="2" charset="2"/>
              <a:buChar char="ü"/>
            </a:pPr>
            <a:r>
              <a:rPr lang="ar-SA" sz="1400" dirty="0">
                <a:latin typeface="+mj-lt"/>
              </a:rPr>
              <a:t>إعفاء من رسوم عقود عمليات الاستيراد والتحويلات إلى الخارج التي تزيد عن 5000 دولار أمريكي</a:t>
            </a:r>
          </a:p>
        </p:txBody>
      </p:sp>
      <p:pic>
        <p:nvPicPr>
          <p:cNvPr id="64" name="Gráfico 20" descr="Telefone">
            <a:extLst>
              <a:ext uri="{FF2B5EF4-FFF2-40B4-BE49-F238E27FC236}">
                <a16:creationId xmlns:a16="http://schemas.microsoft.com/office/drawing/2014/main" id="{B155EC74-00F6-4395-8FFC-C1DC830DB6E8}"/>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8190634" y="3227172"/>
            <a:ext cx="228601" cy="228601"/>
          </a:xfrm>
          <a:prstGeom prst="rect">
            <a:avLst/>
          </a:prstGeom>
        </p:spPr>
      </p:pic>
      <p:pic>
        <p:nvPicPr>
          <p:cNvPr id="76" name="Gráfico 7" descr="Envelope">
            <a:extLst>
              <a:ext uri="{FF2B5EF4-FFF2-40B4-BE49-F238E27FC236}">
                <a16:creationId xmlns:a16="http://schemas.microsoft.com/office/drawing/2014/main" id="{309FE3E2-3EAE-4D5D-86BB-B1666F7F6B29}"/>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8190634" y="3010626"/>
            <a:ext cx="228600" cy="228600"/>
          </a:xfrm>
          <a:prstGeom prst="rect">
            <a:avLst/>
          </a:prstGeom>
        </p:spPr>
      </p:pic>
      <p:sp>
        <p:nvSpPr>
          <p:cNvPr id="77" name="Retângulo 76">
            <a:extLst>
              <a:ext uri="{FF2B5EF4-FFF2-40B4-BE49-F238E27FC236}">
                <a16:creationId xmlns:a16="http://schemas.microsoft.com/office/drawing/2014/main" id="{2EBAE919-57E4-418D-B3C4-89CBC2C010A8}"/>
              </a:ext>
            </a:extLst>
          </p:cNvPr>
          <p:cNvSpPr/>
          <p:nvPr/>
        </p:nvSpPr>
        <p:spPr>
          <a:xfrm>
            <a:off x="8392353" y="2736544"/>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لوكاس </a:t>
            </a:r>
            <a:r>
              <a:rPr lang="ar-SA" sz="1400" b="1" dirty="0" err="1">
                <a:latin typeface="Calibri Light" panose="020F0302020204030204" pitchFamily="34" charset="0"/>
                <a:ea typeface="Calibri" panose="020F0502020204030204" pitchFamily="34" charset="0"/>
              </a:rPr>
              <a:t>بيرّيرا</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5"/>
              </a:rPr>
              <a:t>lbezerra@bancomaxima.com.br</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(11) 94649-4925</a:t>
            </a:r>
          </a:p>
          <a:p>
            <a:pPr>
              <a:spcAft>
                <a:spcPts val="0"/>
              </a:spcAft>
            </a:pPr>
            <a:r>
              <a:rPr lang="pt-BR" sz="1400" dirty="0">
                <a:hlinkClick r:id="rId16"/>
              </a:rPr>
              <a:t>https://www.bancomaxima.com.br/</a:t>
            </a:r>
            <a:endParaRPr lang="pt-BR" sz="1400" dirty="0">
              <a:latin typeface="Calibri" panose="020F0502020204030204" pitchFamily="34" charset="0"/>
              <a:ea typeface="Calibri" panose="020F0502020204030204" pitchFamily="34" charset="0"/>
            </a:endParaRPr>
          </a:p>
        </p:txBody>
      </p:sp>
      <p:pic>
        <p:nvPicPr>
          <p:cNvPr id="78" name="Imagem 77">
            <a:extLst>
              <a:ext uri="{FF2B5EF4-FFF2-40B4-BE49-F238E27FC236}">
                <a16:creationId xmlns:a16="http://schemas.microsoft.com/office/drawing/2014/main" id="{582B195A-2296-41D0-B0C7-03DC8F9426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51257" y="3967523"/>
            <a:ext cx="2193025" cy="837213"/>
          </a:xfrm>
          <a:prstGeom prst="rect">
            <a:avLst/>
          </a:prstGeom>
        </p:spPr>
      </p:pic>
      <p:sp>
        <p:nvSpPr>
          <p:cNvPr id="79" name="CaixaDeTexto 78">
            <a:extLst>
              <a:ext uri="{FF2B5EF4-FFF2-40B4-BE49-F238E27FC236}">
                <a16:creationId xmlns:a16="http://schemas.microsoft.com/office/drawing/2014/main" id="{93AFC2E2-F3E3-4EF2-AD83-4F5B5466C5BB}"/>
              </a:ext>
            </a:extLst>
          </p:cNvPr>
          <p:cNvSpPr txBox="1"/>
          <p:nvPr/>
        </p:nvSpPr>
        <p:spPr>
          <a:xfrm>
            <a:off x="4622249" y="4755793"/>
            <a:ext cx="2692909" cy="307777"/>
          </a:xfrm>
          <a:prstGeom prst="rect">
            <a:avLst/>
          </a:prstGeom>
          <a:noFill/>
        </p:spPr>
        <p:txBody>
          <a:bodyPr wrap="square" rtlCol="0">
            <a:spAutoFit/>
          </a:bodyPr>
          <a:lstStyle/>
          <a:p>
            <a:pPr algn="ctr"/>
            <a:r>
              <a:rPr lang="ar-SA" sz="1400" b="1" dirty="0">
                <a:latin typeface="+mj-lt"/>
              </a:rPr>
              <a:t>مكتب استشارات</a:t>
            </a:r>
            <a:endParaRPr lang="pt-BR" sz="1400" b="1" dirty="0">
              <a:latin typeface="+mj-lt"/>
            </a:endParaRPr>
          </a:p>
        </p:txBody>
      </p:sp>
      <p:pic>
        <p:nvPicPr>
          <p:cNvPr id="80" name="Gráfico 20" descr="Telefone">
            <a:extLst>
              <a:ext uri="{FF2B5EF4-FFF2-40B4-BE49-F238E27FC236}">
                <a16:creationId xmlns:a16="http://schemas.microsoft.com/office/drawing/2014/main" id="{0DAE1B69-814B-4955-9973-D1BC520517FD}"/>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266909" y="6275112"/>
            <a:ext cx="228601" cy="228601"/>
          </a:xfrm>
          <a:prstGeom prst="rect">
            <a:avLst/>
          </a:prstGeom>
        </p:spPr>
      </p:pic>
      <p:pic>
        <p:nvPicPr>
          <p:cNvPr id="81" name="Gráfico 7" descr="Envelope">
            <a:extLst>
              <a:ext uri="{FF2B5EF4-FFF2-40B4-BE49-F238E27FC236}">
                <a16:creationId xmlns:a16="http://schemas.microsoft.com/office/drawing/2014/main" id="{8F4EB5E9-7D30-44D8-9D09-377B29F07C3F}"/>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266909" y="6058566"/>
            <a:ext cx="228600" cy="228600"/>
          </a:xfrm>
          <a:prstGeom prst="rect">
            <a:avLst/>
          </a:prstGeom>
        </p:spPr>
      </p:pic>
      <p:sp>
        <p:nvSpPr>
          <p:cNvPr id="82" name="Retângulo 81">
            <a:extLst>
              <a:ext uri="{FF2B5EF4-FFF2-40B4-BE49-F238E27FC236}">
                <a16:creationId xmlns:a16="http://schemas.microsoft.com/office/drawing/2014/main" id="{1DD51784-8FB7-415F-9C07-F8AAEF1B3043}"/>
              </a:ext>
            </a:extLst>
          </p:cNvPr>
          <p:cNvSpPr/>
          <p:nvPr/>
        </p:nvSpPr>
        <p:spPr>
          <a:xfrm>
            <a:off x="4468628" y="5803534"/>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أليساندرا</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فريسّو</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8"/>
              </a:rPr>
              <a:t>alessandra@h2r.com.br</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(11) 97124-0728</a:t>
            </a:r>
          </a:p>
          <a:p>
            <a:pPr>
              <a:spcAft>
                <a:spcPts val="0"/>
              </a:spcAft>
            </a:pPr>
            <a:r>
              <a:rPr lang="pt-BR" sz="1400" dirty="0">
                <a:hlinkClick r:id="rId19"/>
              </a:rPr>
              <a:t>https://www.h2rpesquisas.com.br/</a:t>
            </a:r>
            <a:endParaRPr lang="pt-BR" sz="1400" dirty="0">
              <a:latin typeface="Calibri" panose="020F0502020204030204" pitchFamily="34" charset="0"/>
              <a:ea typeface="Calibri" panose="020F0502020204030204" pitchFamily="34" charset="0"/>
            </a:endParaRPr>
          </a:p>
        </p:txBody>
      </p:sp>
      <p:sp>
        <p:nvSpPr>
          <p:cNvPr id="83" name="CaixaDeTexto 82">
            <a:extLst>
              <a:ext uri="{FF2B5EF4-FFF2-40B4-BE49-F238E27FC236}">
                <a16:creationId xmlns:a16="http://schemas.microsoft.com/office/drawing/2014/main" id="{004B615F-D78D-48BF-AA25-F8CDE2DA9730}"/>
              </a:ext>
            </a:extLst>
          </p:cNvPr>
          <p:cNvSpPr txBox="1"/>
          <p:nvPr/>
        </p:nvSpPr>
        <p:spPr>
          <a:xfrm>
            <a:off x="4292815" y="5120659"/>
            <a:ext cx="3436745" cy="369332"/>
          </a:xfrm>
          <a:prstGeom prst="rect">
            <a:avLst/>
          </a:prstGeom>
          <a:noFill/>
        </p:spPr>
        <p:txBody>
          <a:bodyPr wrap="square" rtlCol="0">
            <a:spAutoFit/>
          </a:bodyPr>
          <a:lstStyle>
            <a:defPPr>
              <a:defRPr lang="pt-BR"/>
            </a:defPPr>
            <a:lvl1pPr algn="ctr">
              <a:defRPr>
                <a:latin typeface="+mj-lt"/>
              </a:defRPr>
            </a:lvl1pPr>
          </a:lstStyle>
          <a:p>
            <a:endParaRPr lang="pt-BR" dirty="0"/>
          </a:p>
        </p:txBody>
      </p:sp>
      <p:pic>
        <p:nvPicPr>
          <p:cNvPr id="72" name="Imagem 71" descr="Uma imagem contendo desenho, luz&#10;&#10;Descrição gerada automaticamente">
            <a:extLst>
              <a:ext uri="{FF2B5EF4-FFF2-40B4-BE49-F238E27FC236}">
                <a16:creationId xmlns:a16="http://schemas.microsoft.com/office/drawing/2014/main" id="{5B19AEC8-BABF-4182-BA22-4D51AE228C0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51109" y="3967523"/>
            <a:ext cx="1802999" cy="886790"/>
          </a:xfrm>
          <a:prstGeom prst="rect">
            <a:avLst/>
          </a:prstGeom>
        </p:spPr>
      </p:pic>
      <p:pic>
        <p:nvPicPr>
          <p:cNvPr id="73" name="Gráfico 20" descr="Telefone">
            <a:extLst>
              <a:ext uri="{FF2B5EF4-FFF2-40B4-BE49-F238E27FC236}">
                <a16:creationId xmlns:a16="http://schemas.microsoft.com/office/drawing/2014/main" id="{7A371DEC-AAA0-47D4-8C7B-39D6DE495E9B}"/>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84268" y="6262460"/>
            <a:ext cx="228601" cy="228601"/>
          </a:xfrm>
          <a:prstGeom prst="rect">
            <a:avLst/>
          </a:prstGeom>
        </p:spPr>
      </p:pic>
      <p:pic>
        <p:nvPicPr>
          <p:cNvPr id="74" name="Gráfico 7" descr="Envelope">
            <a:extLst>
              <a:ext uri="{FF2B5EF4-FFF2-40B4-BE49-F238E27FC236}">
                <a16:creationId xmlns:a16="http://schemas.microsoft.com/office/drawing/2014/main" id="{BB7538A8-EA0E-433F-AD43-91DED828A3FF}"/>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84268" y="6045914"/>
            <a:ext cx="228600" cy="228600"/>
          </a:xfrm>
          <a:prstGeom prst="rect">
            <a:avLst/>
          </a:prstGeom>
        </p:spPr>
      </p:pic>
      <p:sp>
        <p:nvSpPr>
          <p:cNvPr id="75" name="Retângulo 74">
            <a:extLst>
              <a:ext uri="{FF2B5EF4-FFF2-40B4-BE49-F238E27FC236}">
                <a16:creationId xmlns:a16="http://schemas.microsoft.com/office/drawing/2014/main" id="{8F1666A0-A8B0-4472-ADDA-15B05178682B}"/>
              </a:ext>
            </a:extLst>
          </p:cNvPr>
          <p:cNvSpPr/>
          <p:nvPr/>
        </p:nvSpPr>
        <p:spPr>
          <a:xfrm>
            <a:off x="643545" y="5790882"/>
            <a:ext cx="3114260"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جوزيليني</a:t>
            </a:r>
            <a:r>
              <a:rPr lang="ar-SA" sz="1400" b="1" dirty="0">
                <a:latin typeface="Calibri Light" panose="020F0302020204030204" pitchFamily="34" charset="0"/>
                <a:ea typeface="Calibri" panose="020F0502020204030204" pitchFamily="34" charset="0"/>
              </a:rPr>
              <a:t> أوليفيرا</a:t>
            </a:r>
          </a:p>
          <a:p>
            <a:pPr>
              <a:spcAft>
                <a:spcPts val="0"/>
              </a:spcAft>
            </a:pPr>
            <a:r>
              <a:rPr lang="pt-BR" sz="1400" dirty="0">
                <a:latin typeface="Calibri Light" panose="020F0302020204030204" pitchFamily="34" charset="0"/>
                <a:ea typeface="Calibri" panose="020F0502020204030204" pitchFamily="34" charset="0"/>
              </a:rPr>
              <a:t>josilene.oliveira@globalvisa.com.br</a:t>
            </a:r>
          </a:p>
          <a:p>
            <a:pPr>
              <a:spcAft>
                <a:spcPts val="0"/>
              </a:spcAft>
            </a:pPr>
            <a:r>
              <a:rPr lang="pt-BR" sz="1400" dirty="0">
                <a:latin typeface="Calibri Light" panose="020F0302020204030204" pitchFamily="34" charset="0"/>
                <a:ea typeface="Calibri" panose="020F0502020204030204" pitchFamily="34" charset="0"/>
              </a:rPr>
              <a:t>(61) 98319-0018</a:t>
            </a:r>
          </a:p>
          <a:p>
            <a:pPr>
              <a:spcAft>
                <a:spcPts val="0"/>
              </a:spcAft>
            </a:pPr>
            <a:r>
              <a:rPr lang="pt-BR" sz="1400" dirty="0">
                <a:hlinkClick r:id="rId21"/>
              </a:rPr>
              <a:t>https://globalvisa.com.br/site/</a:t>
            </a:r>
            <a:endParaRPr lang="pt-BR" sz="1400" dirty="0">
              <a:latin typeface="Calibri" panose="020F0502020204030204" pitchFamily="34" charset="0"/>
              <a:ea typeface="Calibri" panose="020F0502020204030204" pitchFamily="34" charset="0"/>
            </a:endParaRPr>
          </a:p>
        </p:txBody>
      </p:sp>
      <p:sp>
        <p:nvSpPr>
          <p:cNvPr id="84" name="CaixaDeTexto 83">
            <a:extLst>
              <a:ext uri="{FF2B5EF4-FFF2-40B4-BE49-F238E27FC236}">
                <a16:creationId xmlns:a16="http://schemas.microsoft.com/office/drawing/2014/main" id="{E3202A74-05D7-4FD2-8D60-683C0233EF39}"/>
              </a:ext>
            </a:extLst>
          </p:cNvPr>
          <p:cNvSpPr txBox="1"/>
          <p:nvPr/>
        </p:nvSpPr>
        <p:spPr>
          <a:xfrm>
            <a:off x="666428" y="4751225"/>
            <a:ext cx="2730116" cy="307777"/>
          </a:xfrm>
          <a:prstGeom prst="rect">
            <a:avLst/>
          </a:prstGeom>
          <a:noFill/>
        </p:spPr>
        <p:txBody>
          <a:bodyPr wrap="square" rtlCol="0">
            <a:spAutoFit/>
          </a:bodyPr>
          <a:lstStyle/>
          <a:p>
            <a:pPr algn="ctr"/>
            <a:r>
              <a:rPr lang="ar-SA" sz="1400" b="1" dirty="0">
                <a:latin typeface="+mj-lt"/>
              </a:rPr>
              <a:t>مكتب الاستشارات الدولية لتذاكر السفر</a:t>
            </a:r>
            <a:endParaRPr lang="pt-BR" sz="1400" b="1" dirty="0">
              <a:latin typeface="+mj-lt"/>
            </a:endParaRPr>
          </a:p>
        </p:txBody>
      </p:sp>
      <p:pic>
        <p:nvPicPr>
          <p:cNvPr id="85" name="Imagem 84" descr="Fundo preto com letras brancas&#10;&#10;Descrição gerada automaticamente">
            <a:extLst>
              <a:ext uri="{FF2B5EF4-FFF2-40B4-BE49-F238E27FC236}">
                <a16:creationId xmlns:a16="http://schemas.microsoft.com/office/drawing/2014/main" id="{5490FA1C-EB6B-48C1-BCFB-EE7850694006}"/>
              </a:ext>
            </a:extLst>
          </p:cNvPr>
          <p:cNvPicPr>
            <a:picLocks noChangeAspect="1"/>
          </p:cNvPicPr>
          <p:nvPr/>
        </p:nvPicPr>
        <p:blipFill>
          <a:blip r:embed="rId22">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0511" y="3416392"/>
            <a:ext cx="162035" cy="162035"/>
          </a:xfrm>
          <a:prstGeom prst="rect">
            <a:avLst/>
          </a:prstGeom>
        </p:spPr>
      </p:pic>
      <p:pic>
        <p:nvPicPr>
          <p:cNvPr id="86" name="Imagem 85" descr="Fundo preto com letras brancas&#10;&#10;Descrição gerada automaticamente">
            <a:extLst>
              <a:ext uri="{FF2B5EF4-FFF2-40B4-BE49-F238E27FC236}">
                <a16:creationId xmlns:a16="http://schemas.microsoft.com/office/drawing/2014/main" id="{5A65625F-1950-42B5-B533-C74E68EFB60F}"/>
              </a:ext>
            </a:extLst>
          </p:cNvPr>
          <p:cNvPicPr>
            <a:picLocks noChangeAspect="1"/>
          </p:cNvPicPr>
          <p:nvPr/>
        </p:nvPicPr>
        <p:blipFill>
          <a:blip r:embed="rId22">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87609" y="3372078"/>
            <a:ext cx="162035" cy="162035"/>
          </a:xfrm>
          <a:prstGeom prst="rect">
            <a:avLst/>
          </a:prstGeom>
        </p:spPr>
      </p:pic>
      <p:pic>
        <p:nvPicPr>
          <p:cNvPr id="87" name="Imagem 86" descr="Fundo preto com letras brancas&#10;&#10;Descrição gerada automaticamente">
            <a:extLst>
              <a:ext uri="{FF2B5EF4-FFF2-40B4-BE49-F238E27FC236}">
                <a16:creationId xmlns:a16="http://schemas.microsoft.com/office/drawing/2014/main" id="{A9D4E32A-2390-4597-8CE9-E35190FD4DA9}"/>
              </a:ext>
            </a:extLst>
          </p:cNvPr>
          <p:cNvPicPr>
            <a:picLocks noChangeAspect="1"/>
          </p:cNvPicPr>
          <p:nvPr/>
        </p:nvPicPr>
        <p:blipFill>
          <a:blip r:embed="rId22">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25600" y="3456959"/>
            <a:ext cx="162035" cy="162035"/>
          </a:xfrm>
          <a:prstGeom prst="rect">
            <a:avLst/>
          </a:prstGeom>
        </p:spPr>
      </p:pic>
      <p:sp>
        <p:nvSpPr>
          <p:cNvPr id="88" name="CaixaDeTexto 87">
            <a:extLst>
              <a:ext uri="{FF2B5EF4-FFF2-40B4-BE49-F238E27FC236}">
                <a16:creationId xmlns:a16="http://schemas.microsoft.com/office/drawing/2014/main" id="{BF79D2EA-2AA4-4159-874D-DF1252F63D2A}"/>
              </a:ext>
            </a:extLst>
          </p:cNvPr>
          <p:cNvSpPr txBox="1"/>
          <p:nvPr/>
        </p:nvSpPr>
        <p:spPr>
          <a:xfrm>
            <a:off x="334641" y="5043489"/>
            <a:ext cx="3768719" cy="523220"/>
          </a:xfrm>
          <a:prstGeom prst="rect">
            <a:avLst/>
          </a:prstGeom>
          <a:noFill/>
        </p:spPr>
        <p:txBody>
          <a:bodyPr wrap="square" rtlCol="0">
            <a:spAutoFit/>
          </a:bodyPr>
          <a:lstStyle>
            <a:defPPr>
              <a:defRPr lang="pt-BR"/>
            </a:defPPr>
            <a:lvl1pPr algn="ctr">
              <a:defRPr>
                <a:latin typeface="+mj-lt"/>
              </a:defRPr>
            </a:lvl1pPr>
          </a:lstStyle>
          <a:p>
            <a:r>
              <a:rPr lang="ar-SA" sz="1400" dirty="0"/>
              <a:t>خصم بنسبة 20% للزبائن المتعاقدين معنا بخصوص تقديم استشارات متعلقة بتذاكر السفر إلى المملكة العربية السعودية</a:t>
            </a:r>
          </a:p>
        </p:txBody>
      </p:sp>
      <p:pic>
        <p:nvPicPr>
          <p:cNvPr id="89" name="Imagem 88" descr="Fundo preto com letras brancas&#10;&#10;Descrição gerada automaticamente">
            <a:extLst>
              <a:ext uri="{FF2B5EF4-FFF2-40B4-BE49-F238E27FC236}">
                <a16:creationId xmlns:a16="http://schemas.microsoft.com/office/drawing/2014/main" id="{96804D09-A318-46F5-989A-0BB9A14B4326}"/>
              </a:ext>
            </a:extLst>
          </p:cNvPr>
          <p:cNvPicPr>
            <a:picLocks noChangeAspect="1"/>
          </p:cNvPicPr>
          <p:nvPr/>
        </p:nvPicPr>
        <p:blipFill>
          <a:blip r:embed="rId22">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04393" y="6482651"/>
            <a:ext cx="162035" cy="162035"/>
          </a:xfrm>
          <a:prstGeom prst="rect">
            <a:avLst/>
          </a:prstGeom>
        </p:spPr>
      </p:pic>
      <p:pic>
        <p:nvPicPr>
          <p:cNvPr id="90" name="Imagem 89" descr="Fundo preto com letras brancas&#10;&#10;Descrição gerada automaticamente">
            <a:extLst>
              <a:ext uri="{FF2B5EF4-FFF2-40B4-BE49-F238E27FC236}">
                <a16:creationId xmlns:a16="http://schemas.microsoft.com/office/drawing/2014/main" id="{9AC9185F-B48F-4A0F-AA06-019A5A850BC4}"/>
              </a:ext>
            </a:extLst>
          </p:cNvPr>
          <p:cNvPicPr>
            <a:picLocks noChangeAspect="1"/>
          </p:cNvPicPr>
          <p:nvPr/>
        </p:nvPicPr>
        <p:blipFill>
          <a:blip r:embed="rId22">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92815" y="6510373"/>
            <a:ext cx="162035" cy="162035"/>
          </a:xfrm>
          <a:prstGeom prst="rect">
            <a:avLst/>
          </a:prstGeom>
        </p:spPr>
      </p:pic>
      <p:sp>
        <p:nvSpPr>
          <p:cNvPr id="92" name="Retângulo 91">
            <a:extLst>
              <a:ext uri="{FF2B5EF4-FFF2-40B4-BE49-F238E27FC236}">
                <a16:creationId xmlns:a16="http://schemas.microsoft.com/office/drawing/2014/main" id="{A38A3794-DE40-4B0C-81A5-17D430218CAE}"/>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3" name="CaixaDeTexto 92">
            <a:extLst>
              <a:ext uri="{FF2B5EF4-FFF2-40B4-BE49-F238E27FC236}">
                <a16:creationId xmlns:a16="http://schemas.microsoft.com/office/drawing/2014/main" id="{8A0C8864-35B8-47AF-BE86-A17AB2EC8A4A}"/>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البرازيلية</a:t>
            </a:r>
            <a:endParaRPr lang="pt-BR" sz="2000" b="1" dirty="0">
              <a:solidFill>
                <a:schemeClr val="bg1"/>
              </a:solidFill>
              <a:latin typeface="Myriad Pro Light SemiExt" panose="020B0405030403020204" pitchFamily="34" charset="0"/>
            </a:endParaRPr>
          </a:p>
        </p:txBody>
      </p:sp>
      <p:pic>
        <p:nvPicPr>
          <p:cNvPr id="3" name="Imagem 2" descr="Uma imagem contendo objeto, placa, relógio, rua&#10;&#10;Descrição gerada automaticamente">
            <a:extLst>
              <a:ext uri="{FF2B5EF4-FFF2-40B4-BE49-F238E27FC236}">
                <a16:creationId xmlns:a16="http://schemas.microsoft.com/office/drawing/2014/main" id="{44F65E47-77C3-4B8E-93FB-031C29C64DB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8259" y="1517569"/>
            <a:ext cx="3228688" cy="619070"/>
          </a:xfrm>
          <a:prstGeom prst="rect">
            <a:avLst/>
          </a:prstGeom>
        </p:spPr>
      </p:pic>
      <p:sp>
        <p:nvSpPr>
          <p:cNvPr id="4" name="CaixaDeTexto 3">
            <a:extLst>
              <a:ext uri="{FF2B5EF4-FFF2-40B4-BE49-F238E27FC236}">
                <a16:creationId xmlns:a16="http://schemas.microsoft.com/office/drawing/2014/main" id="{BF3F3968-043A-4683-B7D4-4D381E0F410C}"/>
              </a:ext>
            </a:extLst>
          </p:cNvPr>
          <p:cNvSpPr txBox="1"/>
          <p:nvPr/>
        </p:nvSpPr>
        <p:spPr>
          <a:xfrm>
            <a:off x="8415248" y="4586920"/>
            <a:ext cx="3008755" cy="307777"/>
          </a:xfrm>
          <a:prstGeom prst="rect">
            <a:avLst/>
          </a:prstGeom>
          <a:noFill/>
        </p:spPr>
        <p:txBody>
          <a:bodyPr wrap="square" rtlCol="0">
            <a:spAutoFit/>
          </a:bodyPr>
          <a:lstStyle>
            <a:defPPr>
              <a:defRPr lang="pt-BR"/>
            </a:defPPr>
            <a:lvl1pPr algn="ctr">
              <a:defRPr sz="1400" b="1">
                <a:latin typeface="+mj-lt"/>
              </a:defRPr>
            </a:lvl1pPr>
          </a:lstStyle>
          <a:p>
            <a:r>
              <a:rPr lang="pt-BR" dirty="0"/>
              <a:t>Segurança e gerenciamento de riscos </a:t>
            </a:r>
          </a:p>
        </p:txBody>
      </p:sp>
      <p:pic>
        <p:nvPicPr>
          <p:cNvPr id="6" name="Gráfico 20" descr="Telefone">
            <a:extLst>
              <a:ext uri="{FF2B5EF4-FFF2-40B4-BE49-F238E27FC236}">
                <a16:creationId xmlns:a16="http://schemas.microsoft.com/office/drawing/2014/main" id="{AF1116C5-4311-4A2A-8C33-DD15B8483CEE}"/>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8150466" y="6167826"/>
            <a:ext cx="228601" cy="228601"/>
          </a:xfrm>
          <a:prstGeom prst="rect">
            <a:avLst/>
          </a:prstGeom>
        </p:spPr>
      </p:pic>
      <p:pic>
        <p:nvPicPr>
          <p:cNvPr id="7" name="Gráfico 7" descr="Envelope">
            <a:extLst>
              <a:ext uri="{FF2B5EF4-FFF2-40B4-BE49-F238E27FC236}">
                <a16:creationId xmlns:a16="http://schemas.microsoft.com/office/drawing/2014/main" id="{24D4DA85-C233-46C8-B838-65C900012ACF}"/>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8150466" y="5951280"/>
            <a:ext cx="228600" cy="228600"/>
          </a:xfrm>
          <a:prstGeom prst="rect">
            <a:avLst/>
          </a:prstGeom>
        </p:spPr>
      </p:pic>
      <p:sp>
        <p:nvSpPr>
          <p:cNvPr id="8" name="Retângulo 7">
            <a:extLst>
              <a:ext uri="{FF2B5EF4-FFF2-40B4-BE49-F238E27FC236}">
                <a16:creationId xmlns:a16="http://schemas.microsoft.com/office/drawing/2014/main" id="{59FD7184-27B1-4E59-AEC1-3F92FF7447AC}"/>
              </a:ext>
            </a:extLst>
          </p:cNvPr>
          <p:cNvSpPr/>
          <p:nvPr/>
        </p:nvSpPr>
        <p:spPr>
          <a:xfrm>
            <a:off x="8352185" y="5696248"/>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أجنالدو</a:t>
            </a:r>
            <a:r>
              <a:rPr lang="ar-SA" sz="1400" b="1" dirty="0">
                <a:latin typeface="Calibri Light" panose="020F0302020204030204" pitchFamily="34" charset="0"/>
                <a:ea typeface="Calibri" panose="020F0502020204030204" pitchFamily="34" charset="0"/>
              </a:rPr>
              <a:t> دي أوليفيرا</a:t>
            </a:r>
          </a:p>
          <a:p>
            <a:pPr>
              <a:spcAft>
                <a:spcPts val="0"/>
              </a:spcAft>
            </a:pPr>
            <a:r>
              <a:rPr lang="pt-BR" sz="1400" dirty="0">
                <a:latin typeface="Calibri Light" panose="020F0302020204030204" pitchFamily="34" charset="0"/>
                <a:ea typeface="Calibri" panose="020F0502020204030204" pitchFamily="34" charset="0"/>
                <a:hlinkClick r:id="rId25"/>
              </a:rPr>
              <a:t>aoliveira@afimacglobal.com</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99228-7660</a:t>
            </a:r>
          </a:p>
          <a:p>
            <a:pPr>
              <a:spcAft>
                <a:spcPts val="0"/>
              </a:spcAft>
            </a:pPr>
            <a:r>
              <a:rPr lang="pt-BR" sz="1400" dirty="0">
                <a:hlinkClick r:id="rId26"/>
              </a:rPr>
              <a:t>https://afimacglobal.com/</a:t>
            </a:r>
            <a:endParaRPr lang="pt-BR" sz="1400" dirty="0">
              <a:latin typeface="Calibri" panose="020F0502020204030204" pitchFamily="34" charset="0"/>
              <a:ea typeface="Calibri" panose="020F0502020204030204" pitchFamily="34" charset="0"/>
            </a:endParaRPr>
          </a:p>
        </p:txBody>
      </p:sp>
      <p:pic>
        <p:nvPicPr>
          <p:cNvPr id="9" name="Imagem 8" descr="Fundo preto com letras brancas&#10;&#10;Descrição gerada automaticamente">
            <a:extLst>
              <a:ext uri="{FF2B5EF4-FFF2-40B4-BE49-F238E27FC236}">
                <a16:creationId xmlns:a16="http://schemas.microsoft.com/office/drawing/2014/main" id="{20D66C01-20D1-45AB-92A7-66E8986719F5}"/>
              </a:ext>
            </a:extLst>
          </p:cNvPr>
          <p:cNvPicPr>
            <a:picLocks noChangeAspect="1"/>
          </p:cNvPicPr>
          <p:nvPr/>
        </p:nvPicPr>
        <p:blipFill>
          <a:blip r:embed="rId22">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91177" y="6452855"/>
            <a:ext cx="162035" cy="162035"/>
          </a:xfrm>
          <a:prstGeom prst="rect">
            <a:avLst/>
          </a:prstGeom>
        </p:spPr>
      </p:pic>
      <p:sp>
        <p:nvSpPr>
          <p:cNvPr id="71" name="CaixaDeTexto 70">
            <a:extLst>
              <a:ext uri="{FF2B5EF4-FFF2-40B4-BE49-F238E27FC236}">
                <a16:creationId xmlns:a16="http://schemas.microsoft.com/office/drawing/2014/main" id="{93779718-2448-4D39-8DC8-0A7EB79399DE}"/>
              </a:ext>
            </a:extLst>
          </p:cNvPr>
          <p:cNvSpPr txBox="1"/>
          <p:nvPr/>
        </p:nvSpPr>
        <p:spPr>
          <a:xfrm>
            <a:off x="4289708" y="5125440"/>
            <a:ext cx="3436745" cy="369332"/>
          </a:xfrm>
          <a:prstGeom prst="rect">
            <a:avLst/>
          </a:prstGeom>
          <a:noFill/>
        </p:spPr>
        <p:txBody>
          <a:bodyPr wrap="square" rtlCol="0">
            <a:spAutoFit/>
          </a:bodyPr>
          <a:lstStyle>
            <a:defPPr>
              <a:defRPr lang="pt-BR"/>
            </a:defPPr>
            <a:lvl1pPr algn="ctr">
              <a:defRPr>
                <a:latin typeface="+mj-lt"/>
              </a:defRPr>
            </a:lvl1pPr>
          </a:lstStyle>
          <a:p>
            <a:r>
              <a:rPr lang="ar-SA" dirty="0"/>
              <a:t>اجتماع عصف ذهني مجاني</a:t>
            </a:r>
            <a:endParaRPr lang="pt-BR" dirty="0"/>
          </a:p>
        </p:txBody>
      </p:sp>
      <p:sp>
        <p:nvSpPr>
          <p:cNvPr id="19" name="CaixaDeTexto 18">
            <a:extLst>
              <a:ext uri="{FF2B5EF4-FFF2-40B4-BE49-F238E27FC236}">
                <a16:creationId xmlns:a16="http://schemas.microsoft.com/office/drawing/2014/main" id="{84B1B22C-7AD6-4831-A6C3-DAE842148B32}"/>
              </a:ext>
            </a:extLst>
          </p:cNvPr>
          <p:cNvSpPr txBox="1"/>
          <p:nvPr/>
        </p:nvSpPr>
        <p:spPr>
          <a:xfrm>
            <a:off x="8190634" y="5095804"/>
            <a:ext cx="3436745" cy="369332"/>
          </a:xfrm>
          <a:prstGeom prst="rect">
            <a:avLst/>
          </a:prstGeom>
          <a:noFill/>
        </p:spPr>
        <p:txBody>
          <a:bodyPr wrap="square" rtlCol="0">
            <a:spAutoFit/>
          </a:bodyPr>
          <a:lstStyle>
            <a:defPPr>
              <a:defRPr lang="pt-BR"/>
            </a:defPPr>
            <a:lvl1pPr algn="ctr">
              <a:defRPr>
                <a:latin typeface="+mj-lt"/>
              </a:defRPr>
            </a:lvl1pPr>
          </a:lstStyle>
          <a:p>
            <a:r>
              <a:rPr lang="ar-SA" dirty="0"/>
              <a:t>خصم بنسبة 10% على كافة الخدمات</a:t>
            </a:r>
            <a:endParaRPr lang="pt-BR" dirty="0"/>
          </a:p>
        </p:txBody>
      </p:sp>
      <p:pic>
        <p:nvPicPr>
          <p:cNvPr id="13" name="Imagem 12" descr="Logotipo&#10;&#10;Descrição gerada automaticamente">
            <a:extLst>
              <a:ext uri="{FF2B5EF4-FFF2-40B4-BE49-F238E27FC236}">
                <a16:creationId xmlns:a16="http://schemas.microsoft.com/office/drawing/2014/main" id="{8701AEBC-A758-4936-B6EE-95731C7F1C7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592612" y="4167489"/>
            <a:ext cx="2784586" cy="844669"/>
          </a:xfrm>
          <a:prstGeom prst="rect">
            <a:avLst/>
          </a:prstGeom>
        </p:spPr>
      </p:pic>
    </p:spTree>
    <p:extLst>
      <p:ext uri="{BB962C8B-B14F-4D97-AF65-F5344CB8AC3E}">
        <p14:creationId xmlns:p14="http://schemas.microsoft.com/office/powerpoint/2010/main" val="355195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rua, embaçado, janela, placa&#10;&#10;Descrição gerada automaticamente">
            <a:extLst>
              <a:ext uri="{FF2B5EF4-FFF2-40B4-BE49-F238E27FC236}">
                <a16:creationId xmlns:a16="http://schemas.microsoft.com/office/drawing/2014/main" id="{B77F16D3-3CAB-449A-BA31-C9ACA0240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Gráfico 30">
            <a:extLst>
              <a:ext uri="{FF2B5EF4-FFF2-40B4-BE49-F238E27FC236}">
                <a16:creationId xmlns:a16="http://schemas.microsoft.com/office/drawing/2014/main" id="{93116CFB-58E8-433F-B7AB-1839D3EF6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6121" y="107697"/>
            <a:ext cx="1209467" cy="471487"/>
          </a:xfrm>
          <a:prstGeom prst="rect">
            <a:avLst/>
          </a:prstGeom>
        </p:spPr>
      </p:pic>
      <p:sp>
        <p:nvSpPr>
          <p:cNvPr id="65" name="Retângulo 64">
            <a:extLst>
              <a:ext uri="{FF2B5EF4-FFF2-40B4-BE49-F238E27FC236}">
                <a16:creationId xmlns:a16="http://schemas.microsoft.com/office/drawing/2014/main" id="{F618F543-8A53-4982-A0E7-7AA82F7FFB32}"/>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Retângulo 65">
            <a:extLst>
              <a:ext uri="{FF2B5EF4-FFF2-40B4-BE49-F238E27FC236}">
                <a16:creationId xmlns:a16="http://schemas.microsoft.com/office/drawing/2014/main" id="{F5F28680-E691-4A5F-9B8B-472A74061012}"/>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66">
            <a:extLst>
              <a:ext uri="{FF2B5EF4-FFF2-40B4-BE49-F238E27FC236}">
                <a16:creationId xmlns:a16="http://schemas.microsoft.com/office/drawing/2014/main" id="{678D0E77-2E87-4316-8D88-96114A21C8BB}"/>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Retângulo 67">
            <a:extLst>
              <a:ext uri="{FF2B5EF4-FFF2-40B4-BE49-F238E27FC236}">
                <a16:creationId xmlns:a16="http://schemas.microsoft.com/office/drawing/2014/main" id="{8DD6617E-BE47-4F0F-83AC-99285D3CD7B0}"/>
              </a:ext>
            </a:extLst>
          </p:cNvPr>
          <p:cNvSpPr/>
          <p:nvPr/>
        </p:nvSpPr>
        <p:spPr>
          <a:xfrm>
            <a:off x="397562"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9" name="Retângulo 68">
            <a:extLst>
              <a:ext uri="{FF2B5EF4-FFF2-40B4-BE49-F238E27FC236}">
                <a16:creationId xmlns:a16="http://schemas.microsoft.com/office/drawing/2014/main" id="{C2EC5FB0-D2AD-4E25-A674-D3B364FE1910}"/>
              </a:ext>
            </a:extLst>
          </p:cNvPr>
          <p:cNvSpPr/>
          <p:nvPr/>
        </p:nvSpPr>
        <p:spPr>
          <a:xfrm>
            <a:off x="4256596"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3FDF3E7D-C97D-485B-B272-B397D98F86AA}"/>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Uma imagem contendo desenho&#10;&#10;Descrição gerada automaticamente">
            <a:extLst>
              <a:ext uri="{FF2B5EF4-FFF2-40B4-BE49-F238E27FC236}">
                <a16:creationId xmlns:a16="http://schemas.microsoft.com/office/drawing/2014/main" id="{E96E153F-77A5-4263-AFD9-CBB57EF51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7527" y="1124247"/>
            <a:ext cx="1850959" cy="1156849"/>
          </a:xfrm>
          <a:prstGeom prst="rect">
            <a:avLst/>
          </a:prstGeom>
        </p:spPr>
      </p:pic>
      <p:pic>
        <p:nvPicPr>
          <p:cNvPr id="10" name="Imagem 9" descr="Uma imagem contendo caixa de som, placar&#10;&#10;Descrição gerada automaticamente">
            <a:extLst>
              <a:ext uri="{FF2B5EF4-FFF2-40B4-BE49-F238E27FC236}">
                <a16:creationId xmlns:a16="http://schemas.microsoft.com/office/drawing/2014/main" id="{6414F16F-4A36-4576-83FD-3377380E3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644" y="4115691"/>
            <a:ext cx="2224827" cy="1251806"/>
          </a:xfrm>
          <a:prstGeom prst="rect">
            <a:avLst/>
          </a:prstGeom>
        </p:spPr>
      </p:pic>
      <p:sp>
        <p:nvSpPr>
          <p:cNvPr id="39" name="CaixaDeTexto 38">
            <a:extLst>
              <a:ext uri="{FF2B5EF4-FFF2-40B4-BE49-F238E27FC236}">
                <a16:creationId xmlns:a16="http://schemas.microsoft.com/office/drawing/2014/main" id="{21DFE1BB-20BF-49BA-9F4B-4A3DBF0D4A98}"/>
              </a:ext>
            </a:extLst>
          </p:cNvPr>
          <p:cNvSpPr txBox="1"/>
          <p:nvPr/>
        </p:nvSpPr>
        <p:spPr>
          <a:xfrm>
            <a:off x="8354070" y="2188845"/>
            <a:ext cx="2692909" cy="307777"/>
          </a:xfrm>
          <a:prstGeom prst="rect">
            <a:avLst/>
          </a:prstGeom>
          <a:noFill/>
        </p:spPr>
        <p:txBody>
          <a:bodyPr wrap="square" rtlCol="0">
            <a:spAutoFit/>
          </a:bodyPr>
          <a:lstStyle/>
          <a:p>
            <a:pPr algn="ctr"/>
            <a:r>
              <a:rPr lang="ar-SA" sz="1400" b="1" dirty="0">
                <a:latin typeface="+mj-lt"/>
              </a:rPr>
              <a:t>بنك</a:t>
            </a:r>
            <a:endParaRPr lang="pt-BR" sz="1400" b="1" dirty="0">
              <a:latin typeface="+mj-lt"/>
            </a:endParaRPr>
          </a:p>
        </p:txBody>
      </p:sp>
      <p:sp>
        <p:nvSpPr>
          <p:cNvPr id="40" name="CaixaDeTexto 39">
            <a:extLst>
              <a:ext uri="{FF2B5EF4-FFF2-40B4-BE49-F238E27FC236}">
                <a16:creationId xmlns:a16="http://schemas.microsoft.com/office/drawing/2014/main" id="{C459D0AC-8A14-4F2F-A5CD-D7C1E141E5C1}"/>
              </a:ext>
            </a:extLst>
          </p:cNvPr>
          <p:cNvSpPr txBox="1"/>
          <p:nvPr/>
        </p:nvSpPr>
        <p:spPr>
          <a:xfrm>
            <a:off x="789837" y="5130368"/>
            <a:ext cx="2692909" cy="307777"/>
          </a:xfrm>
          <a:prstGeom prst="rect">
            <a:avLst/>
          </a:prstGeom>
          <a:noFill/>
        </p:spPr>
        <p:txBody>
          <a:bodyPr wrap="square" rtlCol="0">
            <a:spAutoFit/>
          </a:bodyPr>
          <a:lstStyle/>
          <a:p>
            <a:pPr algn="ctr"/>
            <a:r>
              <a:rPr lang="ar-SA" sz="1400" b="1" dirty="0">
                <a:latin typeface="+mj-lt"/>
              </a:rPr>
              <a:t>لوجستية</a:t>
            </a:r>
            <a:endParaRPr lang="pt-BR" sz="1400" b="1" dirty="0">
              <a:latin typeface="+mj-lt"/>
            </a:endParaRPr>
          </a:p>
        </p:txBody>
      </p:sp>
      <p:sp>
        <p:nvSpPr>
          <p:cNvPr id="42" name="CaixaDeTexto 41">
            <a:extLst>
              <a:ext uri="{FF2B5EF4-FFF2-40B4-BE49-F238E27FC236}">
                <a16:creationId xmlns:a16="http://schemas.microsoft.com/office/drawing/2014/main" id="{F15553DD-094B-4004-A36A-3F4BF072BE96}"/>
              </a:ext>
            </a:extLst>
          </p:cNvPr>
          <p:cNvSpPr txBox="1"/>
          <p:nvPr/>
        </p:nvSpPr>
        <p:spPr>
          <a:xfrm>
            <a:off x="8576553" y="5133608"/>
            <a:ext cx="2692909" cy="307777"/>
          </a:xfrm>
          <a:prstGeom prst="rect">
            <a:avLst/>
          </a:prstGeom>
          <a:noFill/>
        </p:spPr>
        <p:txBody>
          <a:bodyPr wrap="square" rtlCol="0">
            <a:spAutoFit/>
          </a:bodyPr>
          <a:lstStyle/>
          <a:p>
            <a:pPr algn="ctr"/>
            <a:r>
              <a:rPr lang="ar-SA" sz="1400" b="1" dirty="0">
                <a:latin typeface="+mj-lt"/>
              </a:rPr>
              <a:t>شركة استشارات</a:t>
            </a:r>
            <a:endParaRPr lang="pt-BR" sz="1400" b="1" dirty="0">
              <a:latin typeface="+mj-lt"/>
            </a:endParaRPr>
          </a:p>
        </p:txBody>
      </p:sp>
      <p:pic>
        <p:nvPicPr>
          <p:cNvPr id="43" name="Gráfico 20" descr="Telefone">
            <a:extLst>
              <a:ext uri="{FF2B5EF4-FFF2-40B4-BE49-F238E27FC236}">
                <a16:creationId xmlns:a16="http://schemas.microsoft.com/office/drawing/2014/main" id="{D30CBDB9-5DB5-4972-B8D9-3676C064CC34}"/>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8233421" y="3209064"/>
            <a:ext cx="228601" cy="228601"/>
          </a:xfrm>
          <a:prstGeom prst="rect">
            <a:avLst/>
          </a:prstGeom>
        </p:spPr>
      </p:pic>
      <p:pic>
        <p:nvPicPr>
          <p:cNvPr id="44" name="Gráfico 7" descr="Envelope">
            <a:extLst>
              <a:ext uri="{FF2B5EF4-FFF2-40B4-BE49-F238E27FC236}">
                <a16:creationId xmlns:a16="http://schemas.microsoft.com/office/drawing/2014/main" id="{A706CF35-E211-49AD-A2EE-AD95E95EA67E}"/>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8233421" y="2992518"/>
            <a:ext cx="228600" cy="228600"/>
          </a:xfrm>
          <a:prstGeom prst="rect">
            <a:avLst/>
          </a:prstGeom>
        </p:spPr>
      </p:pic>
      <p:sp>
        <p:nvSpPr>
          <p:cNvPr id="45" name="Retângulo 44">
            <a:extLst>
              <a:ext uri="{FF2B5EF4-FFF2-40B4-BE49-F238E27FC236}">
                <a16:creationId xmlns:a16="http://schemas.microsoft.com/office/drawing/2014/main" id="{4770112A-A0FD-44E6-A93F-DEE075EAA553}"/>
              </a:ext>
            </a:extLst>
          </p:cNvPr>
          <p:cNvSpPr/>
          <p:nvPr/>
        </p:nvSpPr>
        <p:spPr>
          <a:xfrm>
            <a:off x="8435140" y="2737486"/>
            <a:ext cx="3353994"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أنجيلا </a:t>
            </a:r>
            <a:r>
              <a:rPr lang="ar-SA" sz="1400" b="1" dirty="0" err="1">
                <a:latin typeface="Calibri Light" panose="020F0302020204030204" pitchFamily="34" charset="0"/>
                <a:ea typeface="Calibri" panose="020F0502020204030204" pitchFamily="34" charset="0"/>
              </a:rPr>
              <a:t>مارتينز</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1"/>
              </a:rPr>
              <a:t>Angela.martins@bankfab.com</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(11) 97168-6032 </a:t>
            </a:r>
          </a:p>
          <a:p>
            <a:pPr>
              <a:spcAft>
                <a:spcPts val="0"/>
              </a:spcAft>
            </a:pPr>
            <a:r>
              <a:rPr lang="pt-BR" sz="1400" dirty="0">
                <a:hlinkClick r:id="rId12"/>
              </a:rPr>
              <a:t>https://www.bankfab.com/en-ae/personal</a:t>
            </a:r>
            <a:endParaRPr lang="pt-BR" sz="1400" dirty="0">
              <a:latin typeface="Calibri" panose="020F0502020204030204" pitchFamily="34" charset="0"/>
              <a:ea typeface="Calibri" panose="020F0502020204030204" pitchFamily="34" charset="0"/>
            </a:endParaRPr>
          </a:p>
        </p:txBody>
      </p:sp>
      <p:pic>
        <p:nvPicPr>
          <p:cNvPr id="49" name="Gráfico 20" descr="Telefone">
            <a:extLst>
              <a:ext uri="{FF2B5EF4-FFF2-40B4-BE49-F238E27FC236}">
                <a16:creationId xmlns:a16="http://schemas.microsoft.com/office/drawing/2014/main" id="{A8BA2ACB-74AD-484A-AE18-1D58C0745A89}"/>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96686" y="6260235"/>
            <a:ext cx="228601" cy="228601"/>
          </a:xfrm>
          <a:prstGeom prst="rect">
            <a:avLst/>
          </a:prstGeom>
        </p:spPr>
      </p:pic>
      <p:pic>
        <p:nvPicPr>
          <p:cNvPr id="50" name="Gráfico 7" descr="Envelope">
            <a:extLst>
              <a:ext uri="{FF2B5EF4-FFF2-40B4-BE49-F238E27FC236}">
                <a16:creationId xmlns:a16="http://schemas.microsoft.com/office/drawing/2014/main" id="{DD008D77-17B2-4ED6-94C8-DE00B81B8563}"/>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496686" y="6043689"/>
            <a:ext cx="228600" cy="228600"/>
          </a:xfrm>
          <a:prstGeom prst="rect">
            <a:avLst/>
          </a:prstGeom>
        </p:spPr>
      </p:pic>
      <p:sp>
        <p:nvSpPr>
          <p:cNvPr id="51" name="Retângulo 50">
            <a:extLst>
              <a:ext uri="{FF2B5EF4-FFF2-40B4-BE49-F238E27FC236}">
                <a16:creationId xmlns:a16="http://schemas.microsoft.com/office/drawing/2014/main" id="{4B25DB00-F446-425B-8A6F-EBAA4FCF380E}"/>
              </a:ext>
            </a:extLst>
          </p:cNvPr>
          <p:cNvSpPr/>
          <p:nvPr/>
        </p:nvSpPr>
        <p:spPr>
          <a:xfrm>
            <a:off x="698405" y="5788657"/>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أوغوستو</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فيرايول</a:t>
            </a:r>
            <a:endParaRPr lang="ar-SA"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3"/>
              </a:rPr>
              <a:t>augusto@oprimolog.com.br</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98210-3296</a:t>
            </a:r>
          </a:p>
          <a:p>
            <a:pPr>
              <a:spcAft>
                <a:spcPts val="0"/>
              </a:spcAft>
            </a:pPr>
            <a:r>
              <a:rPr lang="pt-BR" sz="1400" dirty="0">
                <a:hlinkClick r:id="rId14"/>
              </a:rPr>
              <a:t>http://oprimolog.com.br/</a:t>
            </a:r>
            <a:endParaRPr lang="pt-BR" sz="1400" dirty="0">
              <a:latin typeface="Calibri" panose="020F0502020204030204" pitchFamily="34" charset="0"/>
              <a:ea typeface="Calibri" panose="020F0502020204030204" pitchFamily="34" charset="0"/>
            </a:endParaRPr>
          </a:p>
        </p:txBody>
      </p:sp>
      <p:pic>
        <p:nvPicPr>
          <p:cNvPr id="58" name="Gráfico 20" descr="Telefone">
            <a:extLst>
              <a:ext uri="{FF2B5EF4-FFF2-40B4-BE49-F238E27FC236}">
                <a16:creationId xmlns:a16="http://schemas.microsoft.com/office/drawing/2014/main" id="{E09779D1-A3E5-44E3-8D0E-5872BEB1ADA4}"/>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58372" y="6267370"/>
            <a:ext cx="228601" cy="228601"/>
          </a:xfrm>
          <a:prstGeom prst="rect">
            <a:avLst/>
          </a:prstGeom>
        </p:spPr>
      </p:pic>
      <p:pic>
        <p:nvPicPr>
          <p:cNvPr id="59" name="Gráfico 7" descr="Envelope">
            <a:extLst>
              <a:ext uri="{FF2B5EF4-FFF2-40B4-BE49-F238E27FC236}">
                <a16:creationId xmlns:a16="http://schemas.microsoft.com/office/drawing/2014/main" id="{04E6E11F-4757-4FD6-8E8E-B4730B029BE5}"/>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4358372" y="6050824"/>
            <a:ext cx="228600" cy="228600"/>
          </a:xfrm>
          <a:prstGeom prst="rect">
            <a:avLst/>
          </a:prstGeom>
        </p:spPr>
      </p:pic>
      <p:pic>
        <p:nvPicPr>
          <p:cNvPr id="61" name="Gráfico 20" descr="Telefone">
            <a:extLst>
              <a:ext uri="{FF2B5EF4-FFF2-40B4-BE49-F238E27FC236}">
                <a16:creationId xmlns:a16="http://schemas.microsoft.com/office/drawing/2014/main" id="{7F7E8356-4E87-415E-A39C-CBFF21416EB1}"/>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8258108" y="6262617"/>
            <a:ext cx="228601" cy="228601"/>
          </a:xfrm>
          <a:prstGeom prst="rect">
            <a:avLst/>
          </a:prstGeom>
        </p:spPr>
      </p:pic>
      <p:pic>
        <p:nvPicPr>
          <p:cNvPr id="62" name="Gráfico 7" descr="Envelope">
            <a:extLst>
              <a:ext uri="{FF2B5EF4-FFF2-40B4-BE49-F238E27FC236}">
                <a16:creationId xmlns:a16="http://schemas.microsoft.com/office/drawing/2014/main" id="{19F3445F-6AE4-4DB4-BE39-D565513B4158}"/>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8258108" y="6046071"/>
            <a:ext cx="228600" cy="228600"/>
          </a:xfrm>
          <a:prstGeom prst="rect">
            <a:avLst/>
          </a:prstGeom>
        </p:spPr>
      </p:pic>
      <p:sp>
        <p:nvSpPr>
          <p:cNvPr id="63" name="Retângulo 62">
            <a:extLst>
              <a:ext uri="{FF2B5EF4-FFF2-40B4-BE49-F238E27FC236}">
                <a16:creationId xmlns:a16="http://schemas.microsoft.com/office/drawing/2014/main" id="{2A2EE6C2-9514-43D0-BF52-CDE8E3E6CA8C}"/>
              </a:ext>
            </a:extLst>
          </p:cNvPr>
          <p:cNvSpPr/>
          <p:nvPr/>
        </p:nvSpPr>
        <p:spPr>
          <a:xfrm>
            <a:off x="8459826" y="5791039"/>
            <a:ext cx="3559895"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لاريسا بارّيتو</a:t>
            </a:r>
            <a:endParaRPr lang="pt-BR" sz="1400" b="1" dirty="0">
              <a:latin typeface="Calibri Light" panose="020F0302020204030204" pitchFamily="34" charset="0"/>
              <a:ea typeface="Calibri" panose="020F0502020204030204" pitchFamily="34" charset="0"/>
            </a:endParaRPr>
          </a:p>
          <a:p>
            <a:pPr>
              <a:spcAft>
                <a:spcPts val="0"/>
              </a:spcAft>
            </a:pPr>
            <a:r>
              <a:rPr lang="fi-FI" sz="1400" dirty="0">
                <a:latin typeface="Calibri Light" panose="020F0302020204030204" pitchFamily="34" charset="0"/>
                <a:ea typeface="Calibri" panose="020F0502020204030204" pitchFamily="34" charset="0"/>
                <a:hlinkClick r:id="rId15"/>
              </a:rPr>
              <a:t>larissa.barreto@queirozparticipacoes.com.br</a:t>
            </a:r>
            <a:r>
              <a:rPr lang="fi-FI" sz="1400" dirty="0">
                <a:latin typeface="Calibri Light" panose="020F0302020204030204" pitchFamily="34" charset="0"/>
                <a:ea typeface="Calibri" panose="020F0502020204030204" pitchFamily="34" charset="0"/>
              </a:rPr>
              <a:t>  </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3170-3252</a:t>
            </a:r>
          </a:p>
          <a:p>
            <a:pPr>
              <a:spcAft>
                <a:spcPts val="0"/>
              </a:spcAft>
            </a:pPr>
            <a:r>
              <a:rPr lang="pt-BR" sz="1400" dirty="0">
                <a:hlinkClick r:id="rId16"/>
              </a:rPr>
              <a:t>https://queirozparticipacoes.com.br/</a:t>
            </a:r>
            <a:r>
              <a:rPr lang="pt-BR" sz="1400" dirty="0"/>
              <a:t> </a:t>
            </a:r>
            <a:endParaRPr lang="pt-BR" sz="1400" dirty="0">
              <a:latin typeface="Calibri" panose="020F0502020204030204" pitchFamily="34" charset="0"/>
              <a:ea typeface="Calibri" panose="020F0502020204030204" pitchFamily="34" charset="0"/>
            </a:endParaRPr>
          </a:p>
        </p:txBody>
      </p:sp>
      <p:pic>
        <p:nvPicPr>
          <p:cNvPr id="9" name="Imagem 8" descr="Fundo preto com letras brancas&#10;&#10;Descrição gerada automaticamente">
            <a:extLst>
              <a:ext uri="{FF2B5EF4-FFF2-40B4-BE49-F238E27FC236}">
                <a16:creationId xmlns:a16="http://schemas.microsoft.com/office/drawing/2014/main" id="{21ED5BC1-0953-40DA-BDAB-B319F9AF74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61724" y="4377713"/>
            <a:ext cx="2520766" cy="989784"/>
          </a:xfrm>
          <a:prstGeom prst="rect">
            <a:avLst/>
          </a:prstGeom>
        </p:spPr>
      </p:pic>
      <p:sp>
        <p:nvSpPr>
          <p:cNvPr id="52" name="CaixaDeTexto 51">
            <a:extLst>
              <a:ext uri="{FF2B5EF4-FFF2-40B4-BE49-F238E27FC236}">
                <a16:creationId xmlns:a16="http://schemas.microsoft.com/office/drawing/2014/main" id="{0EAAE0CD-C47C-4A80-B2F6-7FA9CCFC147C}"/>
              </a:ext>
            </a:extLst>
          </p:cNvPr>
          <p:cNvSpPr txBox="1"/>
          <p:nvPr/>
        </p:nvSpPr>
        <p:spPr>
          <a:xfrm>
            <a:off x="4826148" y="5284256"/>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sp>
        <p:nvSpPr>
          <p:cNvPr id="53" name="Retângulo 52">
            <a:extLst>
              <a:ext uri="{FF2B5EF4-FFF2-40B4-BE49-F238E27FC236}">
                <a16:creationId xmlns:a16="http://schemas.microsoft.com/office/drawing/2014/main" id="{A44262E6-9D32-407A-8F3F-5F2AA22EFAE7}"/>
              </a:ext>
            </a:extLst>
          </p:cNvPr>
          <p:cNvSpPr/>
          <p:nvPr/>
        </p:nvSpPr>
        <p:spPr>
          <a:xfrm>
            <a:off x="4573531" y="5783181"/>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رافائيل </a:t>
            </a:r>
            <a:r>
              <a:rPr lang="ar-SA" sz="1400" b="1" dirty="0" err="1">
                <a:latin typeface="Calibri Light" panose="020F0302020204030204" pitchFamily="34" charset="0"/>
                <a:ea typeface="Calibri" panose="020F0502020204030204" pitchFamily="34" charset="0"/>
              </a:rPr>
              <a:t>جاداو</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8"/>
              </a:rPr>
              <a:t>raphael.jadao@soutocorrea.com.br</a:t>
            </a:r>
            <a:r>
              <a:rPr lang="pt-BR" sz="1400" b="1" dirty="0">
                <a:latin typeface="Calibri Light" panose="020F0302020204030204" pitchFamily="34" charset="0"/>
                <a:ea typeface="Calibri" panose="020F0502020204030204" pitchFamily="34" charset="0"/>
              </a:rPr>
              <a:t> </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98070-0312</a:t>
            </a:r>
          </a:p>
          <a:p>
            <a:pPr>
              <a:spcAft>
                <a:spcPts val="0"/>
              </a:spcAft>
            </a:pPr>
            <a:r>
              <a:rPr lang="pt-BR" sz="1400" dirty="0">
                <a:hlinkClick r:id="rId19"/>
              </a:rPr>
              <a:t>http://www.soutocorrea.com.br/</a:t>
            </a:r>
            <a:endParaRPr lang="pt-BR" sz="1400" dirty="0">
              <a:latin typeface="Calibri" panose="020F0502020204030204" pitchFamily="34" charset="0"/>
              <a:ea typeface="Calibri" panose="020F0502020204030204" pitchFamily="34" charset="0"/>
            </a:endParaRPr>
          </a:p>
        </p:txBody>
      </p:sp>
      <p:pic>
        <p:nvPicPr>
          <p:cNvPr id="54" name="Imagem 53">
            <a:extLst>
              <a:ext uri="{FF2B5EF4-FFF2-40B4-BE49-F238E27FC236}">
                <a16:creationId xmlns:a16="http://schemas.microsoft.com/office/drawing/2014/main" id="{FA9E63E9-3CC3-4CFE-BEA2-8F69C2B1CF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5724" y="1000150"/>
            <a:ext cx="2431527" cy="1134900"/>
          </a:xfrm>
          <a:prstGeom prst="rect">
            <a:avLst/>
          </a:prstGeom>
        </p:spPr>
      </p:pic>
      <p:pic>
        <p:nvPicPr>
          <p:cNvPr id="55" name="Gráfico 20" descr="Telefone">
            <a:extLst>
              <a:ext uri="{FF2B5EF4-FFF2-40B4-BE49-F238E27FC236}">
                <a16:creationId xmlns:a16="http://schemas.microsoft.com/office/drawing/2014/main" id="{BD6714DC-4226-41DA-BFE5-54B6CB5EC32A}"/>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523860" y="3192086"/>
            <a:ext cx="228601" cy="228601"/>
          </a:xfrm>
          <a:prstGeom prst="rect">
            <a:avLst/>
          </a:prstGeom>
        </p:spPr>
      </p:pic>
      <p:pic>
        <p:nvPicPr>
          <p:cNvPr id="56" name="Gráfico 7" descr="Envelope">
            <a:extLst>
              <a:ext uri="{FF2B5EF4-FFF2-40B4-BE49-F238E27FC236}">
                <a16:creationId xmlns:a16="http://schemas.microsoft.com/office/drawing/2014/main" id="{BBFDB230-F7C5-491F-BC60-AA6949E143C9}"/>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523860" y="2975540"/>
            <a:ext cx="228600" cy="228600"/>
          </a:xfrm>
          <a:prstGeom prst="rect">
            <a:avLst/>
          </a:prstGeom>
        </p:spPr>
      </p:pic>
      <p:sp>
        <p:nvSpPr>
          <p:cNvPr id="57" name="Retângulo 56">
            <a:extLst>
              <a:ext uri="{FF2B5EF4-FFF2-40B4-BE49-F238E27FC236}">
                <a16:creationId xmlns:a16="http://schemas.microsoft.com/office/drawing/2014/main" id="{51F0220D-8A00-4CC7-AA5A-CB297894D655}"/>
              </a:ext>
            </a:extLst>
          </p:cNvPr>
          <p:cNvSpPr/>
          <p:nvPr/>
        </p:nvSpPr>
        <p:spPr>
          <a:xfrm>
            <a:off x="725579" y="2720508"/>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غوستافو</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بيراتّي</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21"/>
              </a:rPr>
              <a:t>gustavo.pieratti@bs2.com</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(11) 98108-5008</a:t>
            </a:r>
          </a:p>
          <a:p>
            <a:pPr>
              <a:spcAft>
                <a:spcPts val="0"/>
              </a:spcAft>
            </a:pPr>
            <a:r>
              <a:rPr lang="pt-BR" sz="1400" dirty="0">
                <a:hlinkClick r:id="rId22"/>
              </a:rPr>
              <a:t>https://www.bancobs2.com.br/</a:t>
            </a:r>
            <a:endParaRPr lang="pt-BR" sz="1400" dirty="0">
              <a:latin typeface="Calibri" panose="020F0502020204030204" pitchFamily="34" charset="0"/>
              <a:ea typeface="Calibri" panose="020F0502020204030204" pitchFamily="34" charset="0"/>
            </a:endParaRPr>
          </a:p>
        </p:txBody>
      </p:sp>
      <p:sp>
        <p:nvSpPr>
          <p:cNvPr id="60" name="CaixaDeTexto 59">
            <a:extLst>
              <a:ext uri="{FF2B5EF4-FFF2-40B4-BE49-F238E27FC236}">
                <a16:creationId xmlns:a16="http://schemas.microsoft.com/office/drawing/2014/main" id="{4B5C64AD-8DD6-4444-B797-F36760E8E311}"/>
              </a:ext>
            </a:extLst>
          </p:cNvPr>
          <p:cNvSpPr txBox="1"/>
          <p:nvPr/>
        </p:nvSpPr>
        <p:spPr>
          <a:xfrm>
            <a:off x="756331" y="2058076"/>
            <a:ext cx="2730116" cy="307777"/>
          </a:xfrm>
          <a:prstGeom prst="rect">
            <a:avLst/>
          </a:prstGeom>
          <a:noFill/>
        </p:spPr>
        <p:txBody>
          <a:bodyPr wrap="square" rtlCol="0">
            <a:spAutoFit/>
          </a:bodyPr>
          <a:lstStyle/>
          <a:p>
            <a:pPr algn="ctr"/>
            <a:r>
              <a:rPr lang="ar-SA" sz="1400" b="1" dirty="0">
                <a:latin typeface="+mj-lt"/>
              </a:rPr>
              <a:t>بنك</a:t>
            </a:r>
            <a:endParaRPr lang="pt-BR" sz="1400" b="1" dirty="0">
              <a:latin typeface="+mj-lt"/>
            </a:endParaRPr>
          </a:p>
        </p:txBody>
      </p:sp>
      <p:pic>
        <p:nvPicPr>
          <p:cNvPr id="76" name="Imagem 75" descr="Fundo preto com letras brancas&#10;&#10;Descrição gerada automaticamente">
            <a:extLst>
              <a:ext uri="{FF2B5EF4-FFF2-40B4-BE49-F238E27FC236}">
                <a16:creationId xmlns:a16="http://schemas.microsoft.com/office/drawing/2014/main" id="{996434B3-53DE-44A8-A4FD-831EF03E3687}"/>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54004" y="3447943"/>
            <a:ext cx="162035" cy="162035"/>
          </a:xfrm>
          <a:prstGeom prst="rect">
            <a:avLst/>
          </a:prstGeom>
        </p:spPr>
      </p:pic>
      <p:pic>
        <p:nvPicPr>
          <p:cNvPr id="78" name="Imagem 77" descr="Fundo preto com letras brancas&#10;&#10;Descrição gerada automaticamente">
            <a:extLst>
              <a:ext uri="{FF2B5EF4-FFF2-40B4-BE49-F238E27FC236}">
                <a16:creationId xmlns:a16="http://schemas.microsoft.com/office/drawing/2014/main" id="{355C94AD-4DD5-48E7-8651-E10228C6EFAF}"/>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73105" y="3447942"/>
            <a:ext cx="162035" cy="162035"/>
          </a:xfrm>
          <a:prstGeom prst="rect">
            <a:avLst/>
          </a:prstGeom>
        </p:spPr>
      </p:pic>
      <p:pic>
        <p:nvPicPr>
          <p:cNvPr id="79" name="Imagem 78" descr="Fundo preto com letras brancas&#10;&#10;Descrição gerada automaticamente">
            <a:extLst>
              <a:ext uri="{FF2B5EF4-FFF2-40B4-BE49-F238E27FC236}">
                <a16:creationId xmlns:a16="http://schemas.microsoft.com/office/drawing/2014/main" id="{C5E9C8F6-952B-4579-BAB7-82B605227CA7}"/>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29968" y="6519115"/>
            <a:ext cx="162035" cy="162035"/>
          </a:xfrm>
          <a:prstGeom prst="rect">
            <a:avLst/>
          </a:prstGeom>
        </p:spPr>
      </p:pic>
      <p:pic>
        <p:nvPicPr>
          <p:cNvPr id="80" name="Imagem 79" descr="Fundo preto com letras brancas&#10;&#10;Descrição gerada automaticamente">
            <a:extLst>
              <a:ext uri="{FF2B5EF4-FFF2-40B4-BE49-F238E27FC236}">
                <a16:creationId xmlns:a16="http://schemas.microsoft.com/office/drawing/2014/main" id="{8E7751D5-4301-49A3-94F1-C6202AD95A7D}"/>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96977" y="6527265"/>
            <a:ext cx="162035" cy="162035"/>
          </a:xfrm>
          <a:prstGeom prst="rect">
            <a:avLst/>
          </a:prstGeom>
        </p:spPr>
      </p:pic>
      <p:pic>
        <p:nvPicPr>
          <p:cNvPr id="81" name="Imagem 80" descr="Fundo preto com letras brancas&#10;&#10;Descrição gerada automaticamente">
            <a:extLst>
              <a:ext uri="{FF2B5EF4-FFF2-40B4-BE49-F238E27FC236}">
                <a16:creationId xmlns:a16="http://schemas.microsoft.com/office/drawing/2014/main" id="{B2A21EE8-E68B-4EEC-A815-BDBE6558D8BB}"/>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305543" y="6508671"/>
            <a:ext cx="162035" cy="162035"/>
          </a:xfrm>
          <a:prstGeom prst="rect">
            <a:avLst/>
          </a:prstGeom>
        </p:spPr>
      </p:pic>
      <p:sp>
        <p:nvSpPr>
          <p:cNvPr id="82" name="Retângulo 81">
            <a:extLst>
              <a:ext uri="{FF2B5EF4-FFF2-40B4-BE49-F238E27FC236}">
                <a16:creationId xmlns:a16="http://schemas.microsoft.com/office/drawing/2014/main" id="{9250CEEC-9983-4DD0-8AB0-6243D51DA9EB}"/>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3" name="CaixaDeTexto 82">
            <a:extLst>
              <a:ext uri="{FF2B5EF4-FFF2-40B4-BE49-F238E27FC236}">
                <a16:creationId xmlns:a16="http://schemas.microsoft.com/office/drawing/2014/main" id="{04F90E2B-36CA-4C7A-BA57-409D333091E2}"/>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البرازيلية</a:t>
            </a:r>
            <a:endParaRPr lang="pt-BR" sz="2000" b="1" dirty="0">
              <a:solidFill>
                <a:schemeClr val="bg1"/>
              </a:solidFill>
              <a:latin typeface="Myriad Pro Light SemiExt" panose="020B0405030403020204" pitchFamily="34" charset="0"/>
            </a:endParaRPr>
          </a:p>
        </p:txBody>
      </p:sp>
      <p:pic>
        <p:nvPicPr>
          <p:cNvPr id="4" name="Imagem 3" descr="Uma imagem contendo desenho&#10;&#10;Descrição gerada automaticamente">
            <a:extLst>
              <a:ext uri="{FF2B5EF4-FFF2-40B4-BE49-F238E27FC236}">
                <a16:creationId xmlns:a16="http://schemas.microsoft.com/office/drawing/2014/main" id="{F2A2A7DF-6259-481F-88D0-1269ED1C72DB}"/>
              </a:ext>
            </a:extLst>
          </p:cNvPr>
          <p:cNvPicPr>
            <a:picLocks noChangeAspect="1"/>
          </p:cNvPicPr>
          <p:nvPr/>
        </p:nvPicPr>
        <p:blipFill rotWithShape="1">
          <a:blip r:embed="rId25">
            <a:extLst>
              <a:ext uri="{28A0092B-C50C-407E-A947-70E740481C1C}">
                <a14:useLocalDpi xmlns:a14="http://schemas.microsoft.com/office/drawing/2010/main" val="0"/>
              </a:ext>
            </a:extLst>
          </a:blip>
          <a:srcRect b="17442"/>
          <a:stretch/>
        </p:blipFill>
        <p:spPr>
          <a:xfrm>
            <a:off x="8180809" y="4209517"/>
            <a:ext cx="3192484" cy="954108"/>
          </a:xfrm>
          <a:prstGeom prst="rect">
            <a:avLst/>
          </a:prstGeom>
        </p:spPr>
      </p:pic>
      <p:pic>
        <p:nvPicPr>
          <p:cNvPr id="13" name="Imagem 12" descr="Uma imagem contendo desenho, comida, quarto&#10;&#10;Descrição gerada automaticamente">
            <a:extLst>
              <a:ext uri="{FF2B5EF4-FFF2-40B4-BE49-F238E27FC236}">
                <a16:creationId xmlns:a16="http://schemas.microsoft.com/office/drawing/2014/main" id="{F3624557-C754-4A5E-BEA3-21B5570B3B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92453" y="1305900"/>
            <a:ext cx="1492626" cy="1021875"/>
          </a:xfrm>
          <a:prstGeom prst="rect">
            <a:avLst/>
          </a:prstGeom>
        </p:spPr>
      </p:pic>
      <p:sp>
        <p:nvSpPr>
          <p:cNvPr id="19" name="CaixaDeTexto 18">
            <a:extLst>
              <a:ext uri="{FF2B5EF4-FFF2-40B4-BE49-F238E27FC236}">
                <a16:creationId xmlns:a16="http://schemas.microsoft.com/office/drawing/2014/main" id="{75D6DCBA-6826-4169-8B79-B37FB41F9930}"/>
              </a:ext>
            </a:extLst>
          </p:cNvPr>
          <p:cNvSpPr txBox="1"/>
          <p:nvPr/>
        </p:nvSpPr>
        <p:spPr>
          <a:xfrm>
            <a:off x="4676060" y="2315860"/>
            <a:ext cx="2692909" cy="307777"/>
          </a:xfrm>
          <a:prstGeom prst="rect">
            <a:avLst/>
          </a:prstGeom>
          <a:noFill/>
        </p:spPr>
        <p:txBody>
          <a:bodyPr wrap="square" rtlCol="0">
            <a:spAutoFit/>
          </a:bodyPr>
          <a:lstStyle/>
          <a:p>
            <a:pPr algn="ctr"/>
            <a:r>
              <a:rPr lang="ar-SA" sz="1400" b="1" dirty="0">
                <a:latin typeface="+mj-lt"/>
              </a:rPr>
              <a:t>لوجستية</a:t>
            </a:r>
            <a:endParaRPr lang="pt-BR" sz="1400" b="1" dirty="0">
              <a:latin typeface="+mj-lt"/>
            </a:endParaRPr>
          </a:p>
        </p:txBody>
      </p:sp>
      <p:pic>
        <p:nvPicPr>
          <p:cNvPr id="20" name="Gráfico 20" descr="Telefone">
            <a:extLst>
              <a:ext uri="{FF2B5EF4-FFF2-40B4-BE49-F238E27FC236}">
                <a16:creationId xmlns:a16="http://schemas.microsoft.com/office/drawing/2014/main" id="{218EEEF5-ED5E-40C0-96B6-D952ECB1AE4E}"/>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62672" y="3182946"/>
            <a:ext cx="228601" cy="228601"/>
          </a:xfrm>
          <a:prstGeom prst="rect">
            <a:avLst/>
          </a:prstGeom>
        </p:spPr>
      </p:pic>
      <p:pic>
        <p:nvPicPr>
          <p:cNvPr id="21" name="Gráfico 7" descr="Envelope">
            <a:extLst>
              <a:ext uri="{FF2B5EF4-FFF2-40B4-BE49-F238E27FC236}">
                <a16:creationId xmlns:a16="http://schemas.microsoft.com/office/drawing/2014/main" id="{FF9AD41D-B842-4F85-B83A-A10C27FDE419}"/>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4362672" y="2966400"/>
            <a:ext cx="228600" cy="228600"/>
          </a:xfrm>
          <a:prstGeom prst="rect">
            <a:avLst/>
          </a:prstGeom>
        </p:spPr>
      </p:pic>
      <p:sp>
        <p:nvSpPr>
          <p:cNvPr id="22" name="Retângulo 21">
            <a:extLst>
              <a:ext uri="{FF2B5EF4-FFF2-40B4-BE49-F238E27FC236}">
                <a16:creationId xmlns:a16="http://schemas.microsoft.com/office/drawing/2014/main" id="{F7DC061A-F618-4C60-ACBE-045DEAF33BE5}"/>
              </a:ext>
            </a:extLst>
          </p:cNvPr>
          <p:cNvSpPr/>
          <p:nvPr/>
        </p:nvSpPr>
        <p:spPr>
          <a:xfrm>
            <a:off x="4484878" y="2711368"/>
            <a:ext cx="3071818" cy="954107"/>
          </a:xfrm>
          <a:prstGeom prst="rect">
            <a:avLst/>
          </a:prstGeom>
        </p:spPr>
        <p:txBody>
          <a:bodyPr wrap="square">
            <a:spAutoFit/>
          </a:bodyPr>
          <a:lstStyle/>
          <a:p>
            <a:pPr>
              <a:spcAft>
                <a:spcPts val="0"/>
              </a:spcAft>
            </a:pPr>
            <a:r>
              <a:rPr lang="ar-SA" sz="1400" b="1" dirty="0">
                <a:latin typeface="+mj-lt"/>
                <a:ea typeface="Calibri" panose="020F0502020204030204" pitchFamily="34" charset="0"/>
              </a:rPr>
              <a:t>جوليانا </a:t>
            </a:r>
            <a:r>
              <a:rPr lang="ar-SA" sz="1400" b="1" dirty="0" err="1">
                <a:latin typeface="+mj-lt"/>
                <a:ea typeface="Calibri" panose="020F0502020204030204" pitchFamily="34" charset="0"/>
              </a:rPr>
              <a:t>سارجينتو</a:t>
            </a:r>
            <a:endParaRPr lang="ar-SA" sz="1400" b="1" dirty="0">
              <a:latin typeface="+mj-lt"/>
              <a:ea typeface="Calibri" panose="020F0502020204030204" pitchFamily="34" charset="0"/>
            </a:endParaRPr>
          </a:p>
          <a:p>
            <a:pPr>
              <a:spcAft>
                <a:spcPts val="0"/>
              </a:spcAft>
            </a:pPr>
            <a:r>
              <a:rPr lang="it-IT" sz="1400" dirty="0">
                <a:latin typeface="+mj-lt"/>
                <a:ea typeface="Calibri" panose="020F0502020204030204" pitchFamily="34" charset="0"/>
                <a:hlinkClick r:id="rId27"/>
              </a:rPr>
              <a:t>juliana.sargento@meklogistics.com.br</a:t>
            </a:r>
            <a:endParaRPr lang="it-IT" sz="1400" dirty="0">
              <a:latin typeface="+mj-lt"/>
              <a:ea typeface="Calibri" panose="020F0502020204030204" pitchFamily="34" charset="0"/>
            </a:endParaRPr>
          </a:p>
          <a:p>
            <a:pPr>
              <a:spcAft>
                <a:spcPts val="0"/>
              </a:spcAft>
            </a:pPr>
            <a:r>
              <a:rPr lang="pt-BR" sz="1400" dirty="0">
                <a:latin typeface="+mj-lt"/>
                <a:ea typeface="Calibri" panose="020F0502020204030204" pitchFamily="34" charset="0"/>
              </a:rPr>
              <a:t>(11) 94297-5148</a:t>
            </a:r>
          </a:p>
          <a:p>
            <a:pPr>
              <a:spcAft>
                <a:spcPts val="0"/>
              </a:spcAft>
            </a:pPr>
            <a:r>
              <a:rPr lang="pt-BR" sz="1400" dirty="0">
                <a:hlinkClick r:id="rId28"/>
              </a:rPr>
              <a:t>https://meklogistics.com.br/</a:t>
            </a:r>
            <a:endParaRPr lang="pt-BR" sz="1400" dirty="0">
              <a:latin typeface="+mj-lt"/>
              <a:ea typeface="Calibri" panose="020F0502020204030204" pitchFamily="34" charset="0"/>
            </a:endParaRPr>
          </a:p>
        </p:txBody>
      </p:sp>
      <p:pic>
        <p:nvPicPr>
          <p:cNvPr id="23" name="Imagem 22" descr="Fundo preto com letras brancas&#10;&#10;Descrição gerada automaticamente">
            <a:extLst>
              <a:ext uri="{FF2B5EF4-FFF2-40B4-BE49-F238E27FC236}">
                <a16:creationId xmlns:a16="http://schemas.microsoft.com/office/drawing/2014/main" id="{B8791006-20F1-44CE-AAE1-C8355FC9B423}"/>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88972" y="3398288"/>
            <a:ext cx="162035" cy="162035"/>
          </a:xfrm>
          <a:prstGeom prst="rect">
            <a:avLst/>
          </a:prstGeom>
        </p:spPr>
      </p:pic>
    </p:spTree>
    <p:extLst>
      <p:ext uri="{BB962C8B-B14F-4D97-AF65-F5344CB8AC3E}">
        <p14:creationId xmlns:p14="http://schemas.microsoft.com/office/powerpoint/2010/main" val="3012849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7F40C55-69A0-425B-B7D3-D6E66AD1A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D0D6AF1C-F6F6-4CAD-8BD9-B90E28714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22" name="Retângulo 21">
            <a:extLst>
              <a:ext uri="{FF2B5EF4-FFF2-40B4-BE49-F238E27FC236}">
                <a16:creationId xmlns:a16="http://schemas.microsoft.com/office/drawing/2014/main" id="{FAAD7558-F045-451B-8942-C9C744376435}"/>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531DBF7E-E884-49B8-84B1-38E99532A2C5}"/>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BA807F8C-D070-4072-BBFE-A2CDE68FBA3A}"/>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8FC4137D-DC73-4197-8453-7C8138C9D3FC}"/>
              </a:ext>
            </a:extLst>
          </p:cNvPr>
          <p:cNvSpPr/>
          <p:nvPr/>
        </p:nvSpPr>
        <p:spPr>
          <a:xfrm>
            <a:off x="397562"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54226AEA-686A-4236-8205-D37D1DBEA617}"/>
              </a:ext>
            </a:extLst>
          </p:cNvPr>
          <p:cNvSpPr/>
          <p:nvPr/>
        </p:nvSpPr>
        <p:spPr>
          <a:xfrm>
            <a:off x="4256596"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1CF4B446-0016-4DD2-9815-A5BAC8825065}"/>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Imagem em preto e branco&#10;&#10;Descrição gerada automaticamente">
            <a:extLst>
              <a:ext uri="{FF2B5EF4-FFF2-40B4-BE49-F238E27FC236}">
                <a16:creationId xmlns:a16="http://schemas.microsoft.com/office/drawing/2014/main" id="{0DC6A67E-AC34-4CE8-A621-DBBE3AE59CB6}"/>
              </a:ext>
            </a:extLst>
          </p:cNvPr>
          <p:cNvPicPr>
            <a:picLocks noChangeAspect="1"/>
          </p:cNvPicPr>
          <p:nvPr/>
        </p:nvPicPr>
        <p:blipFill rotWithShape="1">
          <a:blip r:embed="rId5">
            <a:extLst>
              <a:ext uri="{28A0092B-C50C-407E-A947-70E740481C1C}">
                <a14:useLocalDpi xmlns:a14="http://schemas.microsoft.com/office/drawing/2010/main" val="0"/>
              </a:ext>
            </a:extLst>
          </a:blip>
          <a:srcRect t="22872" b="29564"/>
          <a:stretch/>
        </p:blipFill>
        <p:spPr>
          <a:xfrm>
            <a:off x="881487" y="1215657"/>
            <a:ext cx="2648664" cy="890626"/>
          </a:xfrm>
          <a:prstGeom prst="rect">
            <a:avLst/>
          </a:prstGeom>
        </p:spPr>
      </p:pic>
      <p:pic>
        <p:nvPicPr>
          <p:cNvPr id="14" name="Imagem 13">
            <a:extLst>
              <a:ext uri="{FF2B5EF4-FFF2-40B4-BE49-F238E27FC236}">
                <a16:creationId xmlns:a16="http://schemas.microsoft.com/office/drawing/2014/main" id="{39086AE0-D5F5-4A75-A9F9-EFECBF933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438" y="1245465"/>
            <a:ext cx="934830" cy="934830"/>
          </a:xfrm>
          <a:prstGeom prst="rect">
            <a:avLst/>
          </a:prstGeom>
        </p:spPr>
      </p:pic>
      <p:pic>
        <p:nvPicPr>
          <p:cNvPr id="16" name="Imagem 15" descr="Uma imagem contendo desenho&#10;&#10;Descrição gerada automaticamente">
            <a:extLst>
              <a:ext uri="{FF2B5EF4-FFF2-40B4-BE49-F238E27FC236}">
                <a16:creationId xmlns:a16="http://schemas.microsoft.com/office/drawing/2014/main" id="{5EFFD253-AD81-4602-89CA-4258182DE2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630" y="1445946"/>
            <a:ext cx="3571950" cy="541996"/>
          </a:xfrm>
          <a:prstGeom prst="rect">
            <a:avLst/>
          </a:prstGeom>
        </p:spPr>
      </p:pic>
      <p:pic>
        <p:nvPicPr>
          <p:cNvPr id="56" name="Imagem 55" descr="Uma imagem contendo desenho, texto&#10;&#10;Descrição gerada automaticamente">
            <a:extLst>
              <a:ext uri="{FF2B5EF4-FFF2-40B4-BE49-F238E27FC236}">
                <a16:creationId xmlns:a16="http://schemas.microsoft.com/office/drawing/2014/main" id="{9071B7D9-F2F7-41D7-956B-4BC6BBB0D4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628" y="4353922"/>
            <a:ext cx="2224629" cy="448973"/>
          </a:xfrm>
          <a:prstGeom prst="rect">
            <a:avLst/>
          </a:prstGeom>
        </p:spPr>
      </p:pic>
      <p:pic>
        <p:nvPicPr>
          <p:cNvPr id="18" name="Imagem 17" descr="Uma imagem contendo desenho, camisa&#10;&#10;Descrição gerada automaticamente">
            <a:extLst>
              <a:ext uri="{FF2B5EF4-FFF2-40B4-BE49-F238E27FC236}">
                <a16:creationId xmlns:a16="http://schemas.microsoft.com/office/drawing/2014/main" id="{007A6366-B40E-438D-83DC-EDC09BA702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7852" y="4197408"/>
            <a:ext cx="1238250" cy="762000"/>
          </a:xfrm>
          <a:prstGeom prst="rect">
            <a:avLst/>
          </a:prstGeom>
        </p:spPr>
      </p:pic>
      <p:sp>
        <p:nvSpPr>
          <p:cNvPr id="62" name="CaixaDeTexto 61">
            <a:extLst>
              <a:ext uri="{FF2B5EF4-FFF2-40B4-BE49-F238E27FC236}">
                <a16:creationId xmlns:a16="http://schemas.microsoft.com/office/drawing/2014/main" id="{A06BC242-7E48-4823-9EAB-2053234B916F}"/>
              </a:ext>
            </a:extLst>
          </p:cNvPr>
          <p:cNvSpPr txBox="1"/>
          <p:nvPr/>
        </p:nvSpPr>
        <p:spPr>
          <a:xfrm>
            <a:off x="8755423" y="1994570"/>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sp>
        <p:nvSpPr>
          <p:cNvPr id="63" name="CaixaDeTexto 62">
            <a:extLst>
              <a:ext uri="{FF2B5EF4-FFF2-40B4-BE49-F238E27FC236}">
                <a16:creationId xmlns:a16="http://schemas.microsoft.com/office/drawing/2014/main" id="{E3B98045-FE20-4D69-B066-989221DC4476}"/>
              </a:ext>
            </a:extLst>
          </p:cNvPr>
          <p:cNvSpPr txBox="1"/>
          <p:nvPr/>
        </p:nvSpPr>
        <p:spPr>
          <a:xfrm>
            <a:off x="881487" y="4873493"/>
            <a:ext cx="2692909" cy="307777"/>
          </a:xfrm>
          <a:prstGeom prst="rect">
            <a:avLst/>
          </a:prstGeom>
          <a:noFill/>
        </p:spPr>
        <p:txBody>
          <a:bodyPr wrap="square" rtlCol="0">
            <a:spAutoFit/>
          </a:bodyPr>
          <a:lstStyle/>
          <a:p>
            <a:pPr algn="ctr"/>
            <a:r>
              <a:rPr lang="ar-SA" sz="1400" b="1" dirty="0">
                <a:latin typeface="+mj-lt"/>
              </a:rPr>
              <a:t>وكالة ملاحية</a:t>
            </a:r>
            <a:endParaRPr lang="pt-BR" sz="1400" b="1" dirty="0">
              <a:latin typeface="+mj-lt"/>
            </a:endParaRPr>
          </a:p>
        </p:txBody>
      </p:sp>
      <p:sp>
        <p:nvSpPr>
          <p:cNvPr id="65" name="CaixaDeTexto 64">
            <a:extLst>
              <a:ext uri="{FF2B5EF4-FFF2-40B4-BE49-F238E27FC236}">
                <a16:creationId xmlns:a16="http://schemas.microsoft.com/office/drawing/2014/main" id="{2B67675D-D58F-495A-B1F6-09023E0DF467}"/>
              </a:ext>
            </a:extLst>
          </p:cNvPr>
          <p:cNvSpPr txBox="1"/>
          <p:nvPr/>
        </p:nvSpPr>
        <p:spPr>
          <a:xfrm>
            <a:off x="4740522" y="5027381"/>
            <a:ext cx="2692909" cy="307777"/>
          </a:xfrm>
          <a:prstGeom prst="rect">
            <a:avLst/>
          </a:prstGeom>
          <a:noFill/>
        </p:spPr>
        <p:txBody>
          <a:bodyPr wrap="square" rtlCol="0">
            <a:spAutoFit/>
          </a:bodyPr>
          <a:lstStyle/>
          <a:p>
            <a:pPr algn="ctr"/>
            <a:r>
              <a:rPr lang="ar-SA" sz="1400" b="1" dirty="0">
                <a:latin typeface="+mj-lt"/>
              </a:rPr>
              <a:t>استشارات مستندية</a:t>
            </a:r>
            <a:endParaRPr lang="pt-BR" sz="1400" b="1" dirty="0">
              <a:latin typeface="+mj-lt"/>
            </a:endParaRPr>
          </a:p>
        </p:txBody>
      </p:sp>
      <p:pic>
        <p:nvPicPr>
          <p:cNvPr id="67" name="Gráfico 20" descr="Telefone">
            <a:extLst>
              <a:ext uri="{FF2B5EF4-FFF2-40B4-BE49-F238E27FC236}">
                <a16:creationId xmlns:a16="http://schemas.microsoft.com/office/drawing/2014/main" id="{CF54DA17-D8C1-487F-ABAA-AE66A22C6732}"/>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47660" y="6273097"/>
            <a:ext cx="228601" cy="228601"/>
          </a:xfrm>
          <a:prstGeom prst="rect">
            <a:avLst/>
          </a:prstGeom>
        </p:spPr>
      </p:pic>
      <p:pic>
        <p:nvPicPr>
          <p:cNvPr id="68" name="Gráfico 7" descr="Envelope">
            <a:extLst>
              <a:ext uri="{FF2B5EF4-FFF2-40B4-BE49-F238E27FC236}">
                <a16:creationId xmlns:a16="http://schemas.microsoft.com/office/drawing/2014/main" id="{6A0ED684-7C2C-468A-B214-0D63FC0BE6CC}"/>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47660" y="6056551"/>
            <a:ext cx="228600" cy="228600"/>
          </a:xfrm>
          <a:prstGeom prst="rect">
            <a:avLst/>
          </a:prstGeom>
        </p:spPr>
      </p:pic>
      <p:sp>
        <p:nvSpPr>
          <p:cNvPr id="69" name="Retângulo 68">
            <a:extLst>
              <a:ext uri="{FF2B5EF4-FFF2-40B4-BE49-F238E27FC236}">
                <a16:creationId xmlns:a16="http://schemas.microsoft.com/office/drawing/2014/main" id="{E223A8B8-25A2-41AC-B9ED-74D53AE1BBE2}"/>
              </a:ext>
            </a:extLst>
          </p:cNvPr>
          <p:cNvSpPr/>
          <p:nvPr/>
        </p:nvSpPr>
        <p:spPr>
          <a:xfrm>
            <a:off x="649379" y="5801519"/>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بيدرو</a:t>
            </a:r>
            <a:r>
              <a:rPr lang="ar-SA" sz="1400" b="1" dirty="0">
                <a:latin typeface="Calibri Light" panose="020F0302020204030204" pitchFamily="34" charset="0"/>
                <a:ea typeface="Calibri" panose="020F0502020204030204" pitchFamily="34" charset="0"/>
              </a:rPr>
              <a:t> أوليفيرا</a:t>
            </a:r>
          </a:p>
          <a:p>
            <a:pPr>
              <a:spcAft>
                <a:spcPts val="0"/>
              </a:spcAft>
            </a:pPr>
            <a:r>
              <a:rPr lang="pt-BR" sz="1400" dirty="0">
                <a:latin typeface="Calibri Light" panose="020F0302020204030204" pitchFamily="34" charset="0"/>
                <a:ea typeface="Calibri" panose="020F0502020204030204" pitchFamily="34" charset="0"/>
                <a:hlinkClick r:id="rId14"/>
              </a:rPr>
              <a:t>poliveira@unigroup.com.br</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98601-1488</a:t>
            </a:r>
          </a:p>
          <a:p>
            <a:pPr>
              <a:spcAft>
                <a:spcPts val="0"/>
              </a:spcAft>
            </a:pPr>
            <a:r>
              <a:rPr lang="pt-BR" sz="1400" dirty="0">
                <a:hlinkClick r:id="rId15"/>
              </a:rPr>
              <a:t>https://www.unimar.br/site/</a:t>
            </a:r>
            <a:endParaRPr lang="pt-BR" sz="1400" dirty="0">
              <a:latin typeface="Calibri" panose="020F0502020204030204" pitchFamily="34" charset="0"/>
              <a:ea typeface="Calibri" panose="020F0502020204030204" pitchFamily="34" charset="0"/>
            </a:endParaRPr>
          </a:p>
        </p:txBody>
      </p:sp>
      <p:pic>
        <p:nvPicPr>
          <p:cNvPr id="70" name="Gráfico 20" descr="Telefone">
            <a:extLst>
              <a:ext uri="{FF2B5EF4-FFF2-40B4-BE49-F238E27FC236}">
                <a16:creationId xmlns:a16="http://schemas.microsoft.com/office/drawing/2014/main" id="{16ABADD2-6450-4540-B4B2-AC5D2AEEBF01}"/>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60360" y="3215882"/>
            <a:ext cx="228601" cy="228601"/>
          </a:xfrm>
          <a:prstGeom prst="rect">
            <a:avLst/>
          </a:prstGeom>
        </p:spPr>
      </p:pic>
      <p:pic>
        <p:nvPicPr>
          <p:cNvPr id="77" name="Gráfico 7" descr="Envelope">
            <a:extLst>
              <a:ext uri="{FF2B5EF4-FFF2-40B4-BE49-F238E27FC236}">
                <a16:creationId xmlns:a16="http://schemas.microsoft.com/office/drawing/2014/main" id="{A5CD1ABD-6F4E-4E5F-97B1-0E3BD1B61B50}"/>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60360" y="2999336"/>
            <a:ext cx="228600" cy="228600"/>
          </a:xfrm>
          <a:prstGeom prst="rect">
            <a:avLst/>
          </a:prstGeom>
        </p:spPr>
      </p:pic>
      <p:sp>
        <p:nvSpPr>
          <p:cNvPr id="78" name="Retângulo 77">
            <a:extLst>
              <a:ext uri="{FF2B5EF4-FFF2-40B4-BE49-F238E27FC236}">
                <a16:creationId xmlns:a16="http://schemas.microsoft.com/office/drawing/2014/main" id="{9ED7338D-9D6F-4FDB-AD1E-EAB1E5FB4970}"/>
              </a:ext>
            </a:extLst>
          </p:cNvPr>
          <p:cNvSpPr/>
          <p:nvPr/>
        </p:nvSpPr>
        <p:spPr>
          <a:xfrm>
            <a:off x="662079" y="2744304"/>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إليو</a:t>
            </a:r>
            <a:r>
              <a:rPr lang="ar-SA" sz="1400" b="1" dirty="0">
                <a:latin typeface="Calibri Light" panose="020F0302020204030204" pitchFamily="34" charset="0"/>
                <a:ea typeface="Calibri" panose="020F0502020204030204" pitchFamily="34" charset="0"/>
              </a:rPr>
              <a:t> ألان دي </a:t>
            </a:r>
            <a:r>
              <a:rPr lang="ar-SA" sz="1400" b="1" dirty="0" err="1">
                <a:latin typeface="Calibri Light" panose="020F0302020204030204" pitchFamily="34" charset="0"/>
                <a:ea typeface="Calibri" panose="020F0502020204030204" pitchFamily="34" charset="0"/>
              </a:rPr>
              <a:t>أراوجو</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6"/>
              </a:rPr>
              <a:t>helio.araujo@veirano.com.br</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(21) 3824-4694</a:t>
            </a:r>
          </a:p>
          <a:p>
            <a:pPr>
              <a:spcAft>
                <a:spcPts val="0"/>
              </a:spcAft>
            </a:pPr>
            <a:r>
              <a:rPr lang="pt-BR" sz="1400" dirty="0">
                <a:hlinkClick r:id="rId17"/>
              </a:rPr>
              <a:t>https://www.veirano.com.br/</a:t>
            </a:r>
            <a:endParaRPr lang="pt-BR" sz="1400" dirty="0">
              <a:latin typeface="Calibri" panose="020F0502020204030204" pitchFamily="34" charset="0"/>
              <a:ea typeface="Calibri" panose="020F0502020204030204" pitchFamily="34" charset="0"/>
            </a:endParaRPr>
          </a:p>
        </p:txBody>
      </p:sp>
      <p:pic>
        <p:nvPicPr>
          <p:cNvPr id="79" name="Gráfico 20" descr="Telefone">
            <a:extLst>
              <a:ext uri="{FF2B5EF4-FFF2-40B4-BE49-F238E27FC236}">
                <a16:creationId xmlns:a16="http://schemas.microsoft.com/office/drawing/2014/main" id="{81B38FD5-D218-42A7-9685-B2239795DC08}"/>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335583" y="3229301"/>
            <a:ext cx="228601" cy="228601"/>
          </a:xfrm>
          <a:prstGeom prst="rect">
            <a:avLst/>
          </a:prstGeom>
        </p:spPr>
      </p:pic>
      <p:pic>
        <p:nvPicPr>
          <p:cNvPr id="80" name="Gráfico 7" descr="Envelope">
            <a:extLst>
              <a:ext uri="{FF2B5EF4-FFF2-40B4-BE49-F238E27FC236}">
                <a16:creationId xmlns:a16="http://schemas.microsoft.com/office/drawing/2014/main" id="{891DA119-ACC4-4852-B0D1-AE07AF616478}"/>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335583" y="3012755"/>
            <a:ext cx="228600" cy="228600"/>
          </a:xfrm>
          <a:prstGeom prst="rect">
            <a:avLst/>
          </a:prstGeom>
        </p:spPr>
      </p:pic>
      <p:sp>
        <p:nvSpPr>
          <p:cNvPr id="81" name="Retângulo 80">
            <a:extLst>
              <a:ext uri="{FF2B5EF4-FFF2-40B4-BE49-F238E27FC236}">
                <a16:creationId xmlns:a16="http://schemas.microsoft.com/office/drawing/2014/main" id="{7AB1BDD0-E4F0-4563-A756-1AFB321161C9}"/>
              </a:ext>
            </a:extLst>
          </p:cNvPr>
          <p:cNvSpPr/>
          <p:nvPr/>
        </p:nvSpPr>
        <p:spPr>
          <a:xfrm>
            <a:off x="4537302" y="2757723"/>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ليوناردو </a:t>
            </a:r>
            <a:r>
              <a:rPr lang="ar-SA" sz="1400" b="1" dirty="0" err="1">
                <a:latin typeface="Calibri Light" panose="020F0302020204030204" pitchFamily="34" charset="0"/>
                <a:ea typeface="Calibri" panose="020F0502020204030204" pitchFamily="34" charset="0"/>
              </a:rPr>
              <a:t>ستانغيتي</a:t>
            </a:r>
            <a:endParaRPr lang="ar-SA" sz="1400" b="1" dirty="0">
              <a:latin typeface="Calibri Light" panose="020F0302020204030204" pitchFamily="34" charset="0"/>
              <a:ea typeface="Calibri" panose="020F0502020204030204" pitchFamily="34" charset="0"/>
            </a:endParaRPr>
          </a:p>
          <a:p>
            <a:pPr>
              <a:spcAft>
                <a:spcPts val="0"/>
              </a:spcAft>
            </a:pPr>
            <a:r>
              <a:rPr lang="it-IT" sz="1400" dirty="0">
                <a:latin typeface="Calibri Light" panose="020F0302020204030204" pitchFamily="34" charset="0"/>
                <a:ea typeface="Calibri" panose="020F0502020204030204" pitchFamily="34" charset="0"/>
                <a:hlinkClick r:id="rId18"/>
              </a:rPr>
              <a:t>lstangueti@tivolihotels.com</a:t>
            </a:r>
            <a:endParaRPr lang="it-IT"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99721-6151 </a:t>
            </a:r>
          </a:p>
          <a:p>
            <a:pPr>
              <a:spcAft>
                <a:spcPts val="0"/>
              </a:spcAft>
            </a:pPr>
            <a:r>
              <a:rPr lang="pt-BR" sz="1400" dirty="0">
                <a:hlinkClick r:id="rId19"/>
              </a:rPr>
              <a:t>https://www.tivolihotels.com/pt</a:t>
            </a:r>
            <a:endParaRPr lang="pt-BR" sz="1400" dirty="0">
              <a:latin typeface="Calibri" panose="020F0502020204030204" pitchFamily="34" charset="0"/>
              <a:ea typeface="Calibri" panose="020F0502020204030204" pitchFamily="34" charset="0"/>
            </a:endParaRPr>
          </a:p>
        </p:txBody>
      </p:sp>
      <p:pic>
        <p:nvPicPr>
          <p:cNvPr id="82" name="Gráfico 20" descr="Telefone">
            <a:extLst>
              <a:ext uri="{FF2B5EF4-FFF2-40B4-BE49-F238E27FC236}">
                <a16:creationId xmlns:a16="http://schemas.microsoft.com/office/drawing/2014/main" id="{DD7386E3-F129-4DAD-AC82-98D6767AEECB}"/>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8214242" y="3190816"/>
            <a:ext cx="228601" cy="228601"/>
          </a:xfrm>
          <a:prstGeom prst="rect">
            <a:avLst/>
          </a:prstGeom>
        </p:spPr>
      </p:pic>
      <p:pic>
        <p:nvPicPr>
          <p:cNvPr id="83" name="Gráfico 7" descr="Envelope">
            <a:extLst>
              <a:ext uri="{FF2B5EF4-FFF2-40B4-BE49-F238E27FC236}">
                <a16:creationId xmlns:a16="http://schemas.microsoft.com/office/drawing/2014/main" id="{64E145DA-0AFE-4E0F-8FC7-CD7AA1047AD7}"/>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8214242" y="2974270"/>
            <a:ext cx="228600" cy="228600"/>
          </a:xfrm>
          <a:prstGeom prst="rect">
            <a:avLst/>
          </a:prstGeom>
        </p:spPr>
      </p:pic>
      <p:sp>
        <p:nvSpPr>
          <p:cNvPr id="84" name="Retângulo 83">
            <a:extLst>
              <a:ext uri="{FF2B5EF4-FFF2-40B4-BE49-F238E27FC236}">
                <a16:creationId xmlns:a16="http://schemas.microsoft.com/office/drawing/2014/main" id="{0E692445-1498-46DD-B6A7-DFA1664FB4C7}"/>
              </a:ext>
            </a:extLst>
          </p:cNvPr>
          <p:cNvSpPr/>
          <p:nvPr/>
        </p:nvSpPr>
        <p:spPr>
          <a:xfrm>
            <a:off x="8415961" y="2719238"/>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فيرناندو </a:t>
            </a:r>
            <a:r>
              <a:rPr lang="ar-SA" sz="1400" b="1" dirty="0" err="1">
                <a:latin typeface="Calibri Light" panose="020F0302020204030204" pitchFamily="34" charset="0"/>
                <a:ea typeface="Calibri" panose="020F0502020204030204" pitchFamily="34" charset="0"/>
              </a:rPr>
              <a:t>كريسبو</a:t>
            </a:r>
            <a:r>
              <a:rPr lang="ar-SA" sz="1400" b="1" dirty="0">
                <a:latin typeface="Calibri Light" panose="020F0302020204030204" pitchFamily="34" charset="0"/>
                <a:ea typeface="Calibri" panose="020F0502020204030204" pitchFamily="34" charset="0"/>
              </a:rPr>
              <a:t> فينا</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20"/>
              </a:rPr>
              <a:t>fernando.crespo@crespogregio.com.br</a:t>
            </a:r>
            <a:r>
              <a:rPr lang="pt-BR" sz="1400" dirty="0">
                <a:latin typeface="Calibri Light" panose="020F0302020204030204" pitchFamily="34" charset="0"/>
                <a:ea typeface="Calibri" panose="020F0502020204030204" pitchFamily="34" charset="0"/>
              </a:rPr>
              <a:t> (11) 99104-1703</a:t>
            </a:r>
          </a:p>
          <a:p>
            <a:pPr>
              <a:spcAft>
                <a:spcPts val="0"/>
              </a:spcAft>
            </a:pPr>
            <a:r>
              <a:rPr lang="pt-BR" sz="1400" dirty="0">
                <a:hlinkClick r:id="rId21"/>
              </a:rPr>
              <a:t>https://crespogregio.com.br/</a:t>
            </a:r>
            <a:endParaRPr lang="pt-BR" sz="1400" dirty="0">
              <a:latin typeface="Calibri Light" panose="020F0302020204030204" pitchFamily="34" charset="0"/>
              <a:ea typeface="Calibri" panose="020F0502020204030204" pitchFamily="34" charset="0"/>
            </a:endParaRPr>
          </a:p>
        </p:txBody>
      </p:sp>
      <p:pic>
        <p:nvPicPr>
          <p:cNvPr id="85" name="Gráfico 20" descr="Telefone">
            <a:extLst>
              <a:ext uri="{FF2B5EF4-FFF2-40B4-BE49-F238E27FC236}">
                <a16:creationId xmlns:a16="http://schemas.microsoft.com/office/drawing/2014/main" id="{6B615D7B-14D8-4C8B-97D1-C8EC9EF726D7}"/>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4363027" y="6267408"/>
            <a:ext cx="228601" cy="228601"/>
          </a:xfrm>
          <a:prstGeom prst="rect">
            <a:avLst/>
          </a:prstGeom>
        </p:spPr>
      </p:pic>
      <p:pic>
        <p:nvPicPr>
          <p:cNvPr id="86" name="Gráfico 7" descr="Envelope">
            <a:extLst>
              <a:ext uri="{FF2B5EF4-FFF2-40B4-BE49-F238E27FC236}">
                <a16:creationId xmlns:a16="http://schemas.microsoft.com/office/drawing/2014/main" id="{6D409EBF-4AE2-45B9-90D9-3F8734D80683}"/>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4363027" y="6050862"/>
            <a:ext cx="228600" cy="228600"/>
          </a:xfrm>
          <a:prstGeom prst="rect">
            <a:avLst/>
          </a:prstGeom>
        </p:spPr>
      </p:pic>
      <p:sp>
        <p:nvSpPr>
          <p:cNvPr id="87" name="Retângulo 86">
            <a:extLst>
              <a:ext uri="{FF2B5EF4-FFF2-40B4-BE49-F238E27FC236}">
                <a16:creationId xmlns:a16="http://schemas.microsoft.com/office/drawing/2014/main" id="{D552E2AB-092A-4B70-835F-781BFBB13A4C}"/>
              </a:ext>
            </a:extLst>
          </p:cNvPr>
          <p:cNvSpPr/>
          <p:nvPr/>
        </p:nvSpPr>
        <p:spPr>
          <a:xfrm>
            <a:off x="4564746" y="5795830"/>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كارلوس ألبيرتو جوزيه دوس سانتوس</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22"/>
              </a:rPr>
              <a:t>carlinhos@sateldespachos.com.br</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(13) 98133-9811</a:t>
            </a:r>
          </a:p>
          <a:p>
            <a:pPr>
              <a:spcAft>
                <a:spcPts val="0"/>
              </a:spcAft>
            </a:pPr>
            <a:r>
              <a:rPr lang="pt-BR" sz="1400" dirty="0">
                <a:hlinkClick r:id="rId23"/>
              </a:rPr>
              <a:t>http://www.sateldespachos.com.br/</a:t>
            </a:r>
            <a:endParaRPr lang="pt-BR" sz="1400" dirty="0">
              <a:latin typeface="Calibri" panose="020F0502020204030204" pitchFamily="34" charset="0"/>
              <a:ea typeface="Calibri" panose="020F0502020204030204" pitchFamily="34" charset="0"/>
            </a:endParaRPr>
          </a:p>
        </p:txBody>
      </p:sp>
      <p:sp>
        <p:nvSpPr>
          <p:cNvPr id="101" name="CaixaDeTexto 100">
            <a:extLst>
              <a:ext uri="{FF2B5EF4-FFF2-40B4-BE49-F238E27FC236}">
                <a16:creationId xmlns:a16="http://schemas.microsoft.com/office/drawing/2014/main" id="{B5A1907E-2CA1-44F2-9669-571AAAD53C34}"/>
              </a:ext>
            </a:extLst>
          </p:cNvPr>
          <p:cNvSpPr txBox="1"/>
          <p:nvPr/>
        </p:nvSpPr>
        <p:spPr>
          <a:xfrm>
            <a:off x="887859" y="2130433"/>
            <a:ext cx="2692909" cy="307777"/>
          </a:xfrm>
          <a:prstGeom prst="rect">
            <a:avLst/>
          </a:prstGeom>
          <a:noFill/>
        </p:spPr>
        <p:txBody>
          <a:bodyPr wrap="square" rtlCol="0">
            <a:spAutoFit/>
          </a:bodyPr>
          <a:lstStyle/>
          <a:p>
            <a:pPr algn="ctr"/>
            <a:r>
              <a:rPr lang="ar-SA" sz="1400" b="1" dirty="0">
                <a:latin typeface="+mj-lt"/>
              </a:rPr>
              <a:t>مكتب محاماة </a:t>
            </a:r>
            <a:endParaRPr lang="pt-BR" sz="1400" b="1" dirty="0">
              <a:latin typeface="+mj-lt"/>
            </a:endParaRPr>
          </a:p>
        </p:txBody>
      </p:sp>
      <p:sp>
        <p:nvSpPr>
          <p:cNvPr id="102" name="CaixaDeTexto 101">
            <a:extLst>
              <a:ext uri="{FF2B5EF4-FFF2-40B4-BE49-F238E27FC236}">
                <a16:creationId xmlns:a16="http://schemas.microsoft.com/office/drawing/2014/main" id="{41808468-A9A2-4F95-AA75-C56DD06DFD33}"/>
              </a:ext>
            </a:extLst>
          </p:cNvPr>
          <p:cNvSpPr txBox="1"/>
          <p:nvPr/>
        </p:nvSpPr>
        <p:spPr>
          <a:xfrm>
            <a:off x="4696276" y="2141582"/>
            <a:ext cx="2692909" cy="307777"/>
          </a:xfrm>
          <a:prstGeom prst="rect">
            <a:avLst/>
          </a:prstGeom>
          <a:noFill/>
        </p:spPr>
        <p:txBody>
          <a:bodyPr wrap="square" rtlCol="0">
            <a:spAutoFit/>
          </a:bodyPr>
          <a:lstStyle/>
          <a:p>
            <a:pPr algn="ctr"/>
            <a:r>
              <a:rPr lang="ar-SA" sz="1400" b="1" dirty="0">
                <a:latin typeface="+mj-lt"/>
              </a:rPr>
              <a:t>فندق</a:t>
            </a:r>
            <a:endParaRPr lang="pt-BR" sz="1400" b="1" dirty="0">
              <a:latin typeface="+mj-lt"/>
            </a:endParaRPr>
          </a:p>
        </p:txBody>
      </p:sp>
      <p:pic>
        <p:nvPicPr>
          <p:cNvPr id="43" name="Imagem 42" descr="Fundo preto com letras brancas&#10;&#10;Descrição gerada automaticamente">
            <a:extLst>
              <a:ext uri="{FF2B5EF4-FFF2-40B4-BE49-F238E27FC236}">
                <a16:creationId xmlns:a16="http://schemas.microsoft.com/office/drawing/2014/main" id="{B082D445-926B-4C73-8050-612DA09DD7D7}"/>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0504" y="3447943"/>
            <a:ext cx="162035" cy="162035"/>
          </a:xfrm>
          <a:prstGeom prst="rect">
            <a:avLst/>
          </a:prstGeom>
        </p:spPr>
      </p:pic>
      <p:pic>
        <p:nvPicPr>
          <p:cNvPr id="44" name="Imagem 43" descr="Fundo preto com letras brancas&#10;&#10;Descrição gerada automaticamente">
            <a:extLst>
              <a:ext uri="{FF2B5EF4-FFF2-40B4-BE49-F238E27FC236}">
                <a16:creationId xmlns:a16="http://schemas.microsoft.com/office/drawing/2014/main" id="{9A5AB25A-0E57-4F9B-BBBA-0D9611AF23F2}"/>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71397" y="3447943"/>
            <a:ext cx="162035" cy="162035"/>
          </a:xfrm>
          <a:prstGeom prst="rect">
            <a:avLst/>
          </a:prstGeom>
        </p:spPr>
      </p:pic>
      <p:pic>
        <p:nvPicPr>
          <p:cNvPr id="45" name="Imagem 44" descr="Fundo preto com letras brancas&#10;&#10;Descrição gerada automaticamente">
            <a:extLst>
              <a:ext uri="{FF2B5EF4-FFF2-40B4-BE49-F238E27FC236}">
                <a16:creationId xmlns:a16="http://schemas.microsoft.com/office/drawing/2014/main" id="{10FD7894-5B53-4AE1-AEBA-DA544973A89F}"/>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7524" y="3431755"/>
            <a:ext cx="162035" cy="162035"/>
          </a:xfrm>
          <a:prstGeom prst="rect">
            <a:avLst/>
          </a:prstGeom>
        </p:spPr>
      </p:pic>
      <p:pic>
        <p:nvPicPr>
          <p:cNvPr id="46" name="Imagem 45" descr="Fundo preto com letras brancas&#10;&#10;Descrição gerada automaticamente">
            <a:extLst>
              <a:ext uri="{FF2B5EF4-FFF2-40B4-BE49-F238E27FC236}">
                <a16:creationId xmlns:a16="http://schemas.microsoft.com/office/drawing/2014/main" id="{2397EDF8-FF9D-47AB-AF2A-39ACAED1BF89}"/>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75034" y="6521917"/>
            <a:ext cx="162035" cy="162035"/>
          </a:xfrm>
          <a:prstGeom prst="rect">
            <a:avLst/>
          </a:prstGeom>
        </p:spPr>
      </p:pic>
      <p:pic>
        <p:nvPicPr>
          <p:cNvPr id="47" name="Imagem 46" descr="Fundo preto com letras brancas&#10;&#10;Descrição gerada automaticamente">
            <a:extLst>
              <a:ext uri="{FF2B5EF4-FFF2-40B4-BE49-F238E27FC236}">
                <a16:creationId xmlns:a16="http://schemas.microsoft.com/office/drawing/2014/main" id="{AFC1A943-E414-4C6E-890F-D7131B019993}"/>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02148" y="6498280"/>
            <a:ext cx="162035" cy="162035"/>
          </a:xfrm>
          <a:prstGeom prst="rect">
            <a:avLst/>
          </a:prstGeom>
        </p:spPr>
      </p:pic>
      <p:sp>
        <p:nvSpPr>
          <p:cNvPr id="49" name="Retângulo 48">
            <a:extLst>
              <a:ext uri="{FF2B5EF4-FFF2-40B4-BE49-F238E27FC236}">
                <a16:creationId xmlns:a16="http://schemas.microsoft.com/office/drawing/2014/main" id="{B8FDFFD7-00DD-4D8D-8E7F-B6107D863138}"/>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CaixaDeTexto 49">
            <a:extLst>
              <a:ext uri="{FF2B5EF4-FFF2-40B4-BE49-F238E27FC236}">
                <a16:creationId xmlns:a16="http://schemas.microsoft.com/office/drawing/2014/main" id="{438A78D4-2B63-4D20-AF8C-7D9BF7D2E325}"/>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البرازيلية</a:t>
            </a:r>
            <a:endParaRPr lang="pt-BR" sz="2000" b="1" dirty="0">
              <a:solidFill>
                <a:schemeClr val="bg1"/>
              </a:solidFill>
              <a:latin typeface="Myriad Pro Light SemiExt" panose="020B0405030403020204" pitchFamily="34" charset="0"/>
            </a:endParaRPr>
          </a:p>
        </p:txBody>
      </p:sp>
      <p:pic>
        <p:nvPicPr>
          <p:cNvPr id="52" name="Imagem 51" descr="Uma imagem contendo camisa, quarto, placar&#10;&#10;Descrição gerada automaticamente">
            <a:extLst>
              <a:ext uri="{FF2B5EF4-FFF2-40B4-BE49-F238E27FC236}">
                <a16:creationId xmlns:a16="http://schemas.microsoft.com/office/drawing/2014/main" id="{AEE785EF-C6CD-4042-BD7F-606E51B307D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835668" y="3858210"/>
            <a:ext cx="2099632" cy="1391756"/>
          </a:xfrm>
          <a:prstGeom prst="rect">
            <a:avLst/>
          </a:prstGeom>
        </p:spPr>
      </p:pic>
      <p:pic>
        <p:nvPicPr>
          <p:cNvPr id="53" name="Gráfico 20" descr="Telefone">
            <a:extLst>
              <a:ext uri="{FF2B5EF4-FFF2-40B4-BE49-F238E27FC236}">
                <a16:creationId xmlns:a16="http://schemas.microsoft.com/office/drawing/2014/main" id="{9C6D3E62-21EC-4BBF-A41D-0DA6321ACE6A}"/>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Lst>
          </a:blip>
          <a:stretch>
            <a:fillRect/>
          </a:stretch>
        </p:blipFill>
        <p:spPr>
          <a:xfrm>
            <a:off x="8201898" y="6231725"/>
            <a:ext cx="228601" cy="228601"/>
          </a:xfrm>
          <a:prstGeom prst="rect">
            <a:avLst/>
          </a:prstGeom>
        </p:spPr>
      </p:pic>
      <p:pic>
        <p:nvPicPr>
          <p:cNvPr id="54" name="Gráfico 7" descr="Envelope">
            <a:extLst>
              <a:ext uri="{FF2B5EF4-FFF2-40B4-BE49-F238E27FC236}">
                <a16:creationId xmlns:a16="http://schemas.microsoft.com/office/drawing/2014/main" id="{5534405A-36D2-47C4-8200-5334AE5073C5}"/>
              </a:ext>
            </a:extLst>
          </p:cNvPr>
          <p:cNvPicPr>
            <a:picLocks noChangeAspect="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Lst>
          </a:blip>
          <a:stretch>
            <a:fillRect/>
          </a:stretch>
        </p:blipFill>
        <p:spPr>
          <a:xfrm>
            <a:off x="8201898" y="6015179"/>
            <a:ext cx="228600" cy="228600"/>
          </a:xfrm>
          <a:prstGeom prst="rect">
            <a:avLst/>
          </a:prstGeom>
        </p:spPr>
      </p:pic>
      <p:sp>
        <p:nvSpPr>
          <p:cNvPr id="55" name="Retângulo 54">
            <a:extLst>
              <a:ext uri="{FF2B5EF4-FFF2-40B4-BE49-F238E27FC236}">
                <a16:creationId xmlns:a16="http://schemas.microsoft.com/office/drawing/2014/main" id="{E1EEE019-1A2A-4F02-875A-2B1BE72483B4}"/>
              </a:ext>
            </a:extLst>
          </p:cNvPr>
          <p:cNvSpPr/>
          <p:nvPr/>
        </p:nvSpPr>
        <p:spPr>
          <a:xfrm>
            <a:off x="8394077" y="5749919"/>
            <a:ext cx="343562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ألسينو</a:t>
            </a:r>
            <a:r>
              <a:rPr lang="ar-SA" sz="1400" b="1" dirty="0">
                <a:latin typeface="Calibri Light" panose="020F0302020204030204" pitchFamily="34" charset="0"/>
                <a:ea typeface="Calibri" panose="020F0502020204030204" pitchFamily="34" charset="0"/>
              </a:rPr>
              <a:t> </a:t>
            </a:r>
            <a:r>
              <a:rPr lang="ar-SA" sz="1400" b="1" dirty="0" err="1">
                <a:latin typeface="Calibri Light" panose="020F0302020204030204" pitchFamily="34" charset="0"/>
                <a:ea typeface="Calibri" panose="020F0502020204030204" pitchFamily="34" charset="0"/>
              </a:rPr>
              <a:t>ريكوي</a:t>
            </a:r>
            <a:r>
              <a:rPr lang="ar-SA" sz="1400" b="1" dirty="0">
                <a:latin typeface="Calibri Light" panose="020F0302020204030204" pitchFamily="34" charset="0"/>
                <a:ea typeface="Calibri" panose="020F0502020204030204" pitchFamily="34" charset="0"/>
              </a:rPr>
              <a:t> جونيور</a:t>
            </a:r>
          </a:p>
          <a:p>
            <a:pPr>
              <a:spcAft>
                <a:spcPts val="0"/>
              </a:spcAft>
            </a:pPr>
            <a:r>
              <a:rPr lang="pt-BR" sz="1400" dirty="0">
                <a:latin typeface="Calibri Light" panose="020F0302020204030204" pitchFamily="34" charset="0"/>
                <a:ea typeface="Calibri" panose="020F0502020204030204" pitchFamily="34" charset="0"/>
              </a:rPr>
              <a:t> </a:t>
            </a:r>
            <a:r>
              <a:rPr lang="pt-BR" sz="1400" dirty="0">
                <a:latin typeface="Calibri Light" panose="020F0302020204030204" pitchFamily="34" charset="0"/>
                <a:ea typeface="Calibri" panose="020F0502020204030204" pitchFamily="34" charset="0"/>
                <a:hlinkClick r:id="rId27"/>
              </a:rPr>
              <a:t>alcino.junior@puc-campinas.edu.br</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(19) 3343-7067 </a:t>
            </a:r>
          </a:p>
          <a:p>
            <a:pPr>
              <a:spcAft>
                <a:spcPts val="0"/>
              </a:spcAft>
            </a:pPr>
            <a:r>
              <a:rPr lang="pt-BR" sz="1400" dirty="0">
                <a:latin typeface="Calibri" panose="020F0502020204030204" pitchFamily="34" charset="0"/>
                <a:ea typeface="Calibri" panose="020F0502020204030204" pitchFamily="34" charset="0"/>
                <a:hlinkClick r:id="rId28"/>
              </a:rPr>
              <a:t>https://www.puc-campinas.edu.br/scei/</a:t>
            </a:r>
            <a:r>
              <a:rPr lang="pt-BR" sz="1400" dirty="0">
                <a:latin typeface="Calibri" panose="020F0502020204030204" pitchFamily="34" charset="0"/>
                <a:ea typeface="Calibri" panose="020F0502020204030204" pitchFamily="34" charset="0"/>
              </a:rPr>
              <a:t> </a:t>
            </a:r>
          </a:p>
        </p:txBody>
      </p:sp>
      <p:sp>
        <p:nvSpPr>
          <p:cNvPr id="57" name="CaixaDeTexto 56">
            <a:extLst>
              <a:ext uri="{FF2B5EF4-FFF2-40B4-BE49-F238E27FC236}">
                <a16:creationId xmlns:a16="http://schemas.microsoft.com/office/drawing/2014/main" id="{469D54BE-07F1-4C13-B5F4-DF1E091929EA}"/>
              </a:ext>
            </a:extLst>
          </p:cNvPr>
          <p:cNvSpPr txBox="1"/>
          <p:nvPr/>
        </p:nvSpPr>
        <p:spPr>
          <a:xfrm>
            <a:off x="8614462" y="5197197"/>
            <a:ext cx="2692909" cy="307777"/>
          </a:xfrm>
          <a:prstGeom prst="rect">
            <a:avLst/>
          </a:prstGeom>
          <a:noFill/>
        </p:spPr>
        <p:txBody>
          <a:bodyPr wrap="square" rtlCol="0">
            <a:spAutoFit/>
          </a:bodyPr>
          <a:lstStyle/>
          <a:p>
            <a:pPr algn="ctr"/>
            <a:r>
              <a:rPr lang="ar-SA" sz="1400" b="1" dirty="0">
                <a:latin typeface="+mj-lt"/>
              </a:rPr>
              <a:t>مؤسسة تعليمية</a:t>
            </a:r>
            <a:endParaRPr lang="pt-BR" sz="1400" b="1" dirty="0">
              <a:latin typeface="+mj-lt"/>
            </a:endParaRPr>
          </a:p>
        </p:txBody>
      </p:sp>
      <p:pic>
        <p:nvPicPr>
          <p:cNvPr id="58" name="Imagem 57" descr="Fundo preto com letras brancas&#10;&#10;Descrição gerada automaticamente">
            <a:extLst>
              <a:ext uri="{FF2B5EF4-FFF2-40B4-BE49-F238E27FC236}">
                <a16:creationId xmlns:a16="http://schemas.microsoft.com/office/drawing/2014/main" id="{9FE50B61-D30B-4CEA-8F42-D06A329D0C1F}"/>
              </a:ext>
            </a:extLst>
          </p:cNvPr>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32042" y="6463786"/>
            <a:ext cx="162035" cy="162035"/>
          </a:xfrm>
          <a:prstGeom prst="rect">
            <a:avLst/>
          </a:prstGeom>
        </p:spPr>
      </p:pic>
    </p:spTree>
    <p:extLst>
      <p:ext uri="{BB962C8B-B14F-4D97-AF65-F5344CB8AC3E}">
        <p14:creationId xmlns:p14="http://schemas.microsoft.com/office/powerpoint/2010/main" val="86241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rua, embaçado, janela, placa&#10;&#10;Descrição gerada automaticamente">
            <a:extLst>
              <a:ext uri="{FF2B5EF4-FFF2-40B4-BE49-F238E27FC236}">
                <a16:creationId xmlns:a16="http://schemas.microsoft.com/office/drawing/2014/main" id="{B77F16D3-3CAB-449A-BA31-C9ACA0240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Gráfico 30">
            <a:extLst>
              <a:ext uri="{FF2B5EF4-FFF2-40B4-BE49-F238E27FC236}">
                <a16:creationId xmlns:a16="http://schemas.microsoft.com/office/drawing/2014/main" id="{93116CFB-58E8-433F-B7AB-1839D3EF6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46" name="Retângulo 45">
            <a:extLst>
              <a:ext uri="{FF2B5EF4-FFF2-40B4-BE49-F238E27FC236}">
                <a16:creationId xmlns:a16="http://schemas.microsoft.com/office/drawing/2014/main" id="{360D0F28-9FA1-4E8D-8A3F-8D3EECF1397F}"/>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endParaRPr lang="pt-BR" sz="1400" u="sng" dirty="0">
              <a:solidFill>
                <a:schemeClr val="tx1"/>
              </a:solidFill>
            </a:endParaRPr>
          </a:p>
        </p:txBody>
      </p:sp>
      <p:sp>
        <p:nvSpPr>
          <p:cNvPr id="47" name="Retângulo 46">
            <a:extLst>
              <a:ext uri="{FF2B5EF4-FFF2-40B4-BE49-F238E27FC236}">
                <a16:creationId xmlns:a16="http://schemas.microsoft.com/office/drawing/2014/main" id="{C0053324-90F5-49CF-947C-B79343C71753}"/>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solidFill>
                <a:schemeClr val="tx1"/>
              </a:solidFill>
            </a:endParaRPr>
          </a:p>
          <a:p>
            <a:pPr algn="ctr"/>
            <a:endParaRPr lang="pt-BR" sz="1400" dirty="0">
              <a:solidFill>
                <a:schemeClr val="tx1"/>
              </a:solidFill>
            </a:endParaRPr>
          </a:p>
          <a:p>
            <a:pPr algn="ctr"/>
            <a:endParaRPr lang="pt-BR" sz="1400" dirty="0">
              <a:solidFill>
                <a:schemeClr val="tx1"/>
              </a:solidFill>
            </a:endParaRPr>
          </a:p>
          <a:p>
            <a:pPr algn="ctr"/>
            <a:endParaRPr lang="pt-BR" sz="1400" dirty="0">
              <a:solidFill>
                <a:schemeClr val="tx1"/>
              </a:solidFill>
            </a:endParaRPr>
          </a:p>
          <a:p>
            <a:pPr algn="ctr"/>
            <a:endParaRPr lang="pt-BR" sz="1400" dirty="0">
              <a:solidFill>
                <a:schemeClr val="tx1"/>
              </a:solidFill>
            </a:endParaRPr>
          </a:p>
          <a:p>
            <a:r>
              <a:rPr lang="pt-BR" sz="1400" dirty="0">
                <a:solidFill>
                  <a:schemeClr val="tx1"/>
                </a:solidFill>
              </a:rPr>
              <a:t>         </a:t>
            </a:r>
          </a:p>
        </p:txBody>
      </p:sp>
      <p:sp>
        <p:nvSpPr>
          <p:cNvPr id="48" name="Retângulo 47">
            <a:extLst>
              <a:ext uri="{FF2B5EF4-FFF2-40B4-BE49-F238E27FC236}">
                <a16:creationId xmlns:a16="http://schemas.microsoft.com/office/drawing/2014/main" id="{588AE688-B6F1-4D28-BBCE-F2140FAAB833}"/>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u="sng" dirty="0">
              <a:solidFill>
                <a:srgbClr val="1F497D"/>
              </a:solidFill>
              <a:effectLst/>
              <a:latin typeface="Dubai" panose="020B0503030403030204" pitchFamily="34" charset="-78"/>
              <a:ea typeface="Times New Roman" panose="02020603050405020304" pitchFamily="18" charset="0"/>
              <a:hlinkClick r:id="rId5"/>
            </a:endParaRPr>
          </a:p>
          <a:p>
            <a:pPr algn="ctr"/>
            <a:endParaRPr lang="en-US" u="sng" dirty="0">
              <a:solidFill>
                <a:srgbClr val="1F497D"/>
              </a:solidFill>
              <a:latin typeface="Dubai" panose="020B0503030403030204" pitchFamily="34" charset="-78"/>
              <a:ea typeface="Times New Roman" panose="02020603050405020304" pitchFamily="18" charset="0"/>
              <a:hlinkClick r:id="rId5"/>
            </a:endParaRPr>
          </a:p>
          <a:p>
            <a:pPr algn="ctr"/>
            <a:endParaRPr lang="en-US" u="sng" dirty="0">
              <a:solidFill>
                <a:srgbClr val="1F497D"/>
              </a:solidFill>
              <a:latin typeface="Dubai" panose="020B0503030403030204" pitchFamily="34" charset="-78"/>
              <a:ea typeface="Times New Roman" panose="02020603050405020304" pitchFamily="18" charset="0"/>
              <a:hlinkClick r:id="rId5"/>
            </a:endParaRPr>
          </a:p>
          <a:p>
            <a:pPr algn="ctr"/>
            <a:endParaRPr lang="en-US" sz="1400" u="sng" dirty="0">
              <a:solidFill>
                <a:srgbClr val="1F497D"/>
              </a:solidFill>
              <a:latin typeface="Dubai" panose="020B0503030403030204" pitchFamily="34" charset="-78"/>
              <a:ea typeface="Times New Roman" panose="02020603050405020304" pitchFamily="18" charset="0"/>
              <a:hlinkClick r:id="rId5"/>
            </a:endParaRPr>
          </a:p>
          <a:p>
            <a:pPr algn="ctr"/>
            <a:endParaRPr lang="en-US" sz="1400" dirty="0">
              <a:solidFill>
                <a:schemeClr val="tx1"/>
              </a:solidFill>
              <a:latin typeface="Dubai" panose="020B0503030403030204" pitchFamily="34" charset="-78"/>
            </a:endParaRPr>
          </a:p>
          <a:p>
            <a:r>
              <a:rPr lang="pt-BR" sz="1400" dirty="0">
                <a:solidFill>
                  <a:schemeClr val="tx1"/>
                </a:solidFill>
              </a:rPr>
              <a:t>       </a:t>
            </a:r>
            <a:r>
              <a:rPr lang="en-US" sz="1400" dirty="0">
                <a:solidFill>
                  <a:schemeClr val="tx1"/>
                </a:solidFill>
                <a:effectLst/>
                <a:latin typeface="Calibri" panose="020F0502020204030204" pitchFamily="34" charset="0"/>
                <a:ea typeface="Times New Roman" panose="02020603050405020304" pitchFamily="18" charset="0"/>
              </a:rPr>
              <a:t>      </a:t>
            </a:r>
          </a:p>
        </p:txBody>
      </p:sp>
      <p:sp>
        <p:nvSpPr>
          <p:cNvPr id="75" name="Retângulo 74">
            <a:extLst>
              <a:ext uri="{FF2B5EF4-FFF2-40B4-BE49-F238E27FC236}">
                <a16:creationId xmlns:a16="http://schemas.microsoft.com/office/drawing/2014/main" id="{07B71200-5E31-48EB-B0F3-E763036E0E81}"/>
              </a:ext>
            </a:extLst>
          </p:cNvPr>
          <p:cNvSpPr/>
          <p:nvPr/>
        </p:nvSpPr>
        <p:spPr>
          <a:xfrm>
            <a:off x="380494"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solidFill>
                <a:schemeClr val="tx1"/>
              </a:solidFill>
            </a:endParaRPr>
          </a:p>
        </p:txBody>
      </p:sp>
      <p:sp>
        <p:nvSpPr>
          <p:cNvPr id="76" name="Retângulo 75">
            <a:extLst>
              <a:ext uri="{FF2B5EF4-FFF2-40B4-BE49-F238E27FC236}">
                <a16:creationId xmlns:a16="http://schemas.microsoft.com/office/drawing/2014/main" id="{9DE9A368-D91B-454F-8F77-4DB4DFBABD72}"/>
              </a:ext>
            </a:extLst>
          </p:cNvPr>
          <p:cNvSpPr/>
          <p:nvPr/>
        </p:nvSpPr>
        <p:spPr>
          <a:xfrm>
            <a:off x="4256596" y="3768771"/>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7" name="Retângulo 76">
            <a:extLst>
              <a:ext uri="{FF2B5EF4-FFF2-40B4-BE49-F238E27FC236}">
                <a16:creationId xmlns:a16="http://schemas.microsoft.com/office/drawing/2014/main" id="{0E53EAD3-D2A7-41CA-98CE-565253A5F068}"/>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6" name="Retângulo 145">
            <a:extLst>
              <a:ext uri="{FF2B5EF4-FFF2-40B4-BE49-F238E27FC236}">
                <a16:creationId xmlns:a16="http://schemas.microsoft.com/office/drawing/2014/main" id="{90F8E85D-2113-4C19-9DDF-917F07D12F09}"/>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7" name="CaixaDeTexto 146">
            <a:extLst>
              <a:ext uri="{FF2B5EF4-FFF2-40B4-BE49-F238E27FC236}">
                <a16:creationId xmlns:a16="http://schemas.microsoft.com/office/drawing/2014/main" id="{78C5F26A-1399-44A0-BD4D-56414F935B7B}"/>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البرازيلية</a:t>
            </a:r>
            <a:endParaRPr lang="pt-BR" sz="2000" b="1" dirty="0">
              <a:solidFill>
                <a:schemeClr val="bg1"/>
              </a:solidFill>
              <a:latin typeface="Myriad Pro Light SemiExt" panose="020B0405030403020204" pitchFamily="34" charset="0"/>
            </a:endParaRPr>
          </a:p>
        </p:txBody>
      </p:sp>
      <p:pic>
        <p:nvPicPr>
          <p:cNvPr id="4" name="Imagem 3" descr="Logotipo, nome da empresa&#10;&#10;Descrição gerada automaticamente">
            <a:extLst>
              <a:ext uri="{FF2B5EF4-FFF2-40B4-BE49-F238E27FC236}">
                <a16:creationId xmlns:a16="http://schemas.microsoft.com/office/drawing/2014/main" id="{D42B8BD6-A2E1-4B4C-986F-96A3B27B0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544" y="602478"/>
            <a:ext cx="2143539" cy="2143539"/>
          </a:xfrm>
          <a:prstGeom prst="rect">
            <a:avLst/>
          </a:prstGeom>
        </p:spPr>
      </p:pic>
      <p:pic>
        <p:nvPicPr>
          <p:cNvPr id="7" name="Gráfico 20" descr="Telefone">
            <a:extLst>
              <a:ext uri="{FF2B5EF4-FFF2-40B4-BE49-F238E27FC236}">
                <a16:creationId xmlns:a16="http://schemas.microsoft.com/office/drawing/2014/main" id="{011DCF01-31BC-45B7-AC53-D531646018D0}"/>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60360" y="3215882"/>
            <a:ext cx="228601" cy="228601"/>
          </a:xfrm>
          <a:prstGeom prst="rect">
            <a:avLst/>
          </a:prstGeom>
        </p:spPr>
      </p:pic>
      <p:pic>
        <p:nvPicPr>
          <p:cNvPr id="8" name="Gráfico 7" descr="Envelope">
            <a:extLst>
              <a:ext uri="{FF2B5EF4-FFF2-40B4-BE49-F238E27FC236}">
                <a16:creationId xmlns:a16="http://schemas.microsoft.com/office/drawing/2014/main" id="{DE5B355E-459D-49FE-AD52-F68B2E8A6404}"/>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460360" y="2999336"/>
            <a:ext cx="228600" cy="228600"/>
          </a:xfrm>
          <a:prstGeom prst="rect">
            <a:avLst/>
          </a:prstGeom>
        </p:spPr>
      </p:pic>
      <p:sp>
        <p:nvSpPr>
          <p:cNvPr id="9" name="Retângulo 8">
            <a:extLst>
              <a:ext uri="{FF2B5EF4-FFF2-40B4-BE49-F238E27FC236}">
                <a16:creationId xmlns:a16="http://schemas.microsoft.com/office/drawing/2014/main" id="{38207169-B04C-4855-AFB3-FFEC56987BC6}"/>
              </a:ext>
            </a:extLst>
          </p:cNvPr>
          <p:cNvSpPr/>
          <p:nvPr/>
        </p:nvSpPr>
        <p:spPr>
          <a:xfrm>
            <a:off x="662079" y="2744304"/>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فابيو </a:t>
            </a:r>
            <a:r>
              <a:rPr lang="ar-SA" sz="1400" b="1" dirty="0" err="1">
                <a:latin typeface="Calibri Light" panose="020F0302020204030204" pitchFamily="34" charset="0"/>
                <a:ea typeface="Calibri" panose="020F0502020204030204" pitchFamily="34" charset="0"/>
              </a:rPr>
              <a:t>أمارال</a:t>
            </a:r>
            <a:r>
              <a:rPr lang="ar-SA" sz="1400" b="1" dirty="0">
                <a:latin typeface="Calibri Light" panose="020F0302020204030204" pitchFamily="34" charset="0"/>
                <a:ea typeface="Calibri" panose="020F0502020204030204" pitchFamily="34" charset="0"/>
              </a:rPr>
              <a:t> فيغيرا </a:t>
            </a:r>
          </a:p>
          <a:p>
            <a:pPr>
              <a:spcAft>
                <a:spcPts val="0"/>
              </a:spcAft>
            </a:pPr>
            <a:r>
              <a:rPr lang="pt-BR" sz="1400" dirty="0">
                <a:latin typeface="Calibri Light" panose="020F0302020204030204" pitchFamily="34" charset="0"/>
                <a:ea typeface="Calibri" panose="020F0502020204030204" pitchFamily="34" charset="0"/>
                <a:hlinkClick r:id="rId11"/>
              </a:rPr>
              <a:t>ffigueira@ctadv.com.br</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(21) 3824-4694</a:t>
            </a:r>
          </a:p>
          <a:p>
            <a:pPr>
              <a:spcAft>
                <a:spcPts val="0"/>
              </a:spcAft>
            </a:pPr>
            <a:r>
              <a:rPr lang="pt-BR" sz="1400" dirty="0">
                <a:latin typeface="Calibri" panose="020F0502020204030204" pitchFamily="34" charset="0"/>
                <a:ea typeface="Calibri" panose="020F0502020204030204" pitchFamily="34" charset="0"/>
                <a:hlinkClick r:id="rId12"/>
              </a:rPr>
              <a:t>http://www.ctadv.com.br/</a:t>
            </a:r>
            <a:r>
              <a:rPr lang="pt-BR" sz="1400" dirty="0">
                <a:latin typeface="Calibri" panose="020F0502020204030204" pitchFamily="34" charset="0"/>
                <a:ea typeface="Calibri" panose="020F0502020204030204" pitchFamily="34" charset="0"/>
              </a:rPr>
              <a:t> </a:t>
            </a:r>
          </a:p>
        </p:txBody>
      </p:sp>
      <p:sp>
        <p:nvSpPr>
          <p:cNvPr id="10" name="CaixaDeTexto 9">
            <a:extLst>
              <a:ext uri="{FF2B5EF4-FFF2-40B4-BE49-F238E27FC236}">
                <a16:creationId xmlns:a16="http://schemas.microsoft.com/office/drawing/2014/main" id="{618E6F36-502A-46ED-9F99-E86BDC4A9E65}"/>
              </a:ext>
            </a:extLst>
          </p:cNvPr>
          <p:cNvSpPr txBox="1"/>
          <p:nvPr/>
        </p:nvSpPr>
        <p:spPr>
          <a:xfrm>
            <a:off x="887858" y="2080234"/>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pic>
        <p:nvPicPr>
          <p:cNvPr id="11" name="Imagem 10" descr="Fundo preto com letras brancas&#10;&#10;Descrição gerada automaticamente">
            <a:extLst>
              <a:ext uri="{FF2B5EF4-FFF2-40B4-BE49-F238E27FC236}">
                <a16:creationId xmlns:a16="http://schemas.microsoft.com/office/drawing/2014/main" id="{F6B185FD-758A-45D6-8A4D-9DC000D8786A}"/>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0504" y="3447943"/>
            <a:ext cx="162035" cy="162035"/>
          </a:xfrm>
          <a:prstGeom prst="rect">
            <a:avLst/>
          </a:prstGeom>
        </p:spPr>
      </p:pic>
      <p:pic>
        <p:nvPicPr>
          <p:cNvPr id="15" name="Imagem 14" descr="Logotipo&#10;&#10;Descrição gerada automaticamente">
            <a:extLst>
              <a:ext uri="{FF2B5EF4-FFF2-40B4-BE49-F238E27FC236}">
                <a16:creationId xmlns:a16="http://schemas.microsoft.com/office/drawing/2014/main" id="{F420522D-6446-42CF-BC52-8037E958A57E}"/>
              </a:ext>
            </a:extLst>
          </p:cNvPr>
          <p:cNvPicPr>
            <a:picLocks noChangeAspect="1"/>
          </p:cNvPicPr>
          <p:nvPr/>
        </p:nvPicPr>
        <p:blipFill rotWithShape="1">
          <a:blip r:embed="rId15">
            <a:extLst>
              <a:ext uri="{28A0092B-C50C-407E-A947-70E740481C1C}">
                <a14:useLocalDpi xmlns:a14="http://schemas.microsoft.com/office/drawing/2010/main" val="0"/>
              </a:ext>
            </a:extLst>
          </a:blip>
          <a:srcRect l="11282" t="27014" r="13845" b="27553"/>
          <a:stretch/>
        </p:blipFill>
        <p:spPr>
          <a:xfrm>
            <a:off x="4844801" y="1042782"/>
            <a:ext cx="2502397" cy="1121718"/>
          </a:xfrm>
          <a:prstGeom prst="rect">
            <a:avLst/>
          </a:prstGeom>
        </p:spPr>
      </p:pic>
      <p:pic>
        <p:nvPicPr>
          <p:cNvPr id="21" name="Gráfico 20" descr="Telefone">
            <a:extLst>
              <a:ext uri="{FF2B5EF4-FFF2-40B4-BE49-F238E27FC236}">
                <a16:creationId xmlns:a16="http://schemas.microsoft.com/office/drawing/2014/main" id="{65DABC19-D17C-4C7C-AE0B-80A538873188}"/>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41419" y="3209012"/>
            <a:ext cx="228601" cy="228601"/>
          </a:xfrm>
          <a:prstGeom prst="rect">
            <a:avLst/>
          </a:prstGeom>
        </p:spPr>
      </p:pic>
      <p:pic>
        <p:nvPicPr>
          <p:cNvPr id="22" name="Gráfico 7" descr="Envelope">
            <a:extLst>
              <a:ext uri="{FF2B5EF4-FFF2-40B4-BE49-F238E27FC236}">
                <a16:creationId xmlns:a16="http://schemas.microsoft.com/office/drawing/2014/main" id="{8B84E7EF-BBF4-474E-83EE-A4D3A0DBDD91}"/>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4341419" y="2992466"/>
            <a:ext cx="228600" cy="228600"/>
          </a:xfrm>
          <a:prstGeom prst="rect">
            <a:avLst/>
          </a:prstGeom>
        </p:spPr>
      </p:pic>
      <p:sp>
        <p:nvSpPr>
          <p:cNvPr id="23" name="Retângulo 22">
            <a:extLst>
              <a:ext uri="{FF2B5EF4-FFF2-40B4-BE49-F238E27FC236}">
                <a16:creationId xmlns:a16="http://schemas.microsoft.com/office/drawing/2014/main" id="{9801FEA4-5F1B-424C-B30A-56D86446D438}"/>
              </a:ext>
            </a:extLst>
          </p:cNvPr>
          <p:cNvSpPr/>
          <p:nvPr/>
        </p:nvSpPr>
        <p:spPr>
          <a:xfrm>
            <a:off x="4543138" y="2737434"/>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فرانسيسكو </a:t>
            </a:r>
            <a:r>
              <a:rPr lang="ar-SA" sz="1400" b="1" dirty="0" err="1">
                <a:latin typeface="Calibri Light" panose="020F0302020204030204" pitchFamily="34" charset="0"/>
                <a:ea typeface="Calibri" panose="020F0502020204030204" pitchFamily="34" charset="0"/>
              </a:rPr>
              <a:t>كليمينتي</a:t>
            </a:r>
            <a:endParaRPr lang="ar-SA"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1"/>
              </a:rPr>
              <a:t>ffigueira@ctadv.com.br</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rPr>
              <a:t>(11) 99355-8177</a:t>
            </a:r>
          </a:p>
          <a:p>
            <a:pPr>
              <a:spcAft>
                <a:spcPts val="0"/>
              </a:spcAft>
            </a:pPr>
            <a:r>
              <a:rPr lang="pt-BR" sz="1400" dirty="0">
                <a:latin typeface="Calibri" panose="020F0502020204030204" pitchFamily="34" charset="0"/>
                <a:ea typeface="Calibri" panose="020F0502020204030204" pitchFamily="34" charset="0"/>
                <a:hlinkClick r:id="rId16"/>
              </a:rPr>
              <a:t>https://home.kpmg/br/pt/home.html</a:t>
            </a:r>
            <a:r>
              <a:rPr lang="pt-BR" sz="1400" dirty="0">
                <a:latin typeface="Calibri" panose="020F0502020204030204" pitchFamily="34" charset="0"/>
                <a:ea typeface="Calibri" panose="020F0502020204030204" pitchFamily="34" charset="0"/>
              </a:rPr>
              <a:t> </a:t>
            </a:r>
          </a:p>
        </p:txBody>
      </p:sp>
      <p:sp>
        <p:nvSpPr>
          <p:cNvPr id="24" name="CaixaDeTexto 23">
            <a:extLst>
              <a:ext uri="{FF2B5EF4-FFF2-40B4-BE49-F238E27FC236}">
                <a16:creationId xmlns:a16="http://schemas.microsoft.com/office/drawing/2014/main" id="{9E763F4A-8D6E-4C82-83CD-383FEEE6F7FC}"/>
              </a:ext>
            </a:extLst>
          </p:cNvPr>
          <p:cNvSpPr txBox="1"/>
          <p:nvPr/>
        </p:nvSpPr>
        <p:spPr>
          <a:xfrm>
            <a:off x="4768917" y="2073364"/>
            <a:ext cx="2692909" cy="307777"/>
          </a:xfrm>
          <a:prstGeom prst="rect">
            <a:avLst/>
          </a:prstGeom>
          <a:noFill/>
        </p:spPr>
        <p:txBody>
          <a:bodyPr wrap="square" rtlCol="0">
            <a:spAutoFit/>
          </a:bodyPr>
          <a:lstStyle/>
          <a:p>
            <a:pPr algn="ctr"/>
            <a:r>
              <a:rPr lang="ar-SA" sz="1400" b="1" dirty="0">
                <a:latin typeface="+mj-lt"/>
              </a:rPr>
              <a:t>مكتب استشارات</a:t>
            </a:r>
            <a:endParaRPr lang="pt-BR" sz="1400" b="1" dirty="0">
              <a:latin typeface="+mj-lt"/>
            </a:endParaRPr>
          </a:p>
        </p:txBody>
      </p:sp>
      <p:pic>
        <p:nvPicPr>
          <p:cNvPr id="25" name="Imagem 24" descr="Fundo preto com letras brancas&#10;&#10;Descrição gerada automaticamente">
            <a:extLst>
              <a:ext uri="{FF2B5EF4-FFF2-40B4-BE49-F238E27FC236}">
                <a16:creationId xmlns:a16="http://schemas.microsoft.com/office/drawing/2014/main" id="{0A09E3F6-AB87-4469-BE26-5A3C4D3A8AF8}"/>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71563" y="3441073"/>
            <a:ext cx="162035" cy="162035"/>
          </a:xfrm>
          <a:prstGeom prst="rect">
            <a:avLst/>
          </a:prstGeom>
        </p:spPr>
      </p:pic>
      <p:pic>
        <p:nvPicPr>
          <p:cNvPr id="29" name="Imagem 28">
            <a:extLst>
              <a:ext uri="{FF2B5EF4-FFF2-40B4-BE49-F238E27FC236}">
                <a16:creationId xmlns:a16="http://schemas.microsoft.com/office/drawing/2014/main" id="{59577B0A-7668-4404-BDC6-BBEBAB71D3AF}"/>
              </a:ext>
            </a:extLst>
          </p:cNvPr>
          <p:cNvPicPr>
            <a:picLocks noChangeAspect="1"/>
          </p:cNvPicPr>
          <p:nvPr/>
        </p:nvPicPr>
        <p:blipFill rotWithShape="1">
          <a:blip r:embed="rId17"/>
          <a:srcRect l="54782" t="25108" r="11196" b="12252"/>
          <a:stretch/>
        </p:blipFill>
        <p:spPr>
          <a:xfrm>
            <a:off x="9234115" y="1050513"/>
            <a:ext cx="1436534" cy="1487019"/>
          </a:xfrm>
          <a:prstGeom prst="rect">
            <a:avLst/>
          </a:prstGeom>
        </p:spPr>
      </p:pic>
      <p:pic>
        <p:nvPicPr>
          <p:cNvPr id="32" name="Gráfico 20" descr="Telefone">
            <a:extLst>
              <a:ext uri="{FF2B5EF4-FFF2-40B4-BE49-F238E27FC236}">
                <a16:creationId xmlns:a16="http://schemas.microsoft.com/office/drawing/2014/main" id="{FDB5A395-2513-4FA7-902C-CC87E3DEBA58}"/>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8178428" y="3214856"/>
            <a:ext cx="228601" cy="228601"/>
          </a:xfrm>
          <a:prstGeom prst="rect">
            <a:avLst/>
          </a:prstGeom>
        </p:spPr>
      </p:pic>
      <p:pic>
        <p:nvPicPr>
          <p:cNvPr id="33" name="Gráfico 7" descr="Envelope">
            <a:extLst>
              <a:ext uri="{FF2B5EF4-FFF2-40B4-BE49-F238E27FC236}">
                <a16:creationId xmlns:a16="http://schemas.microsoft.com/office/drawing/2014/main" id="{E9C69C8E-1A88-4CA9-A4D2-BDB44CFB39B4}"/>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8178428" y="2998310"/>
            <a:ext cx="228600" cy="228600"/>
          </a:xfrm>
          <a:prstGeom prst="rect">
            <a:avLst/>
          </a:prstGeom>
        </p:spPr>
      </p:pic>
      <p:sp>
        <p:nvSpPr>
          <p:cNvPr id="34" name="Retângulo 33">
            <a:extLst>
              <a:ext uri="{FF2B5EF4-FFF2-40B4-BE49-F238E27FC236}">
                <a16:creationId xmlns:a16="http://schemas.microsoft.com/office/drawing/2014/main" id="{DE100434-F9A4-4567-BC3A-CD9CECD12432}"/>
              </a:ext>
            </a:extLst>
          </p:cNvPr>
          <p:cNvSpPr/>
          <p:nvPr/>
        </p:nvSpPr>
        <p:spPr>
          <a:xfrm>
            <a:off x="8380147" y="2743278"/>
            <a:ext cx="3071818" cy="954107"/>
          </a:xfrm>
          <a:prstGeom prst="rect">
            <a:avLst/>
          </a:prstGeom>
        </p:spPr>
        <p:txBody>
          <a:bodyPr wrap="square">
            <a:spAutoFit/>
          </a:bodyPr>
          <a:lstStyle/>
          <a:p>
            <a:pPr>
              <a:spcAft>
                <a:spcPts val="0"/>
              </a:spcAft>
            </a:pPr>
            <a:r>
              <a:rPr lang="ar-SA" sz="1400" b="1" dirty="0" err="1">
                <a:latin typeface="Calibri Light" panose="020F0302020204030204" pitchFamily="34" charset="0"/>
                <a:ea typeface="Calibri" panose="020F0502020204030204" pitchFamily="34" charset="0"/>
              </a:rPr>
              <a:t>جواو</a:t>
            </a:r>
            <a:r>
              <a:rPr lang="ar-SA" sz="1400" b="1" dirty="0">
                <a:latin typeface="Calibri Light" panose="020F0302020204030204" pitchFamily="34" charset="0"/>
                <a:ea typeface="Calibri" panose="020F0502020204030204" pitchFamily="34" charset="0"/>
              </a:rPr>
              <a:t> مارسيلو نيفيس</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18"/>
              </a:rPr>
              <a:t>joaomarcelloneves@gmail.com</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(22) 99261-4599</a:t>
            </a:r>
          </a:p>
          <a:p>
            <a:pPr>
              <a:spcAft>
                <a:spcPts val="0"/>
              </a:spcAft>
            </a:pPr>
            <a:r>
              <a:rPr lang="pt-BR" sz="1400" dirty="0">
                <a:latin typeface="Calibri" panose="020F0502020204030204" pitchFamily="34" charset="0"/>
                <a:ea typeface="Calibri" panose="020F0502020204030204" pitchFamily="34" charset="0"/>
                <a:hlinkClick r:id="rId19"/>
              </a:rPr>
              <a:t>https://cabofrio.rj.gov.br/</a:t>
            </a:r>
            <a:r>
              <a:rPr lang="pt-BR" sz="1400" dirty="0">
                <a:latin typeface="Calibri" panose="020F0502020204030204" pitchFamily="34" charset="0"/>
                <a:ea typeface="Calibri" panose="020F0502020204030204" pitchFamily="34" charset="0"/>
              </a:rPr>
              <a:t> </a:t>
            </a:r>
          </a:p>
        </p:txBody>
      </p:sp>
      <p:pic>
        <p:nvPicPr>
          <p:cNvPr id="35" name="Imagem 34" descr="Fundo preto com letras brancas&#10;&#10;Descrição gerada automaticamente">
            <a:extLst>
              <a:ext uri="{FF2B5EF4-FFF2-40B4-BE49-F238E27FC236}">
                <a16:creationId xmlns:a16="http://schemas.microsoft.com/office/drawing/2014/main" id="{1CAE90B3-A909-447A-BD72-2AF0F03761FC}"/>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08572" y="3446917"/>
            <a:ext cx="162035" cy="162035"/>
          </a:xfrm>
          <a:prstGeom prst="rect">
            <a:avLst/>
          </a:prstGeom>
        </p:spPr>
      </p:pic>
      <p:sp>
        <p:nvSpPr>
          <p:cNvPr id="36" name="Retângulo 35">
            <a:extLst>
              <a:ext uri="{FF2B5EF4-FFF2-40B4-BE49-F238E27FC236}">
                <a16:creationId xmlns:a16="http://schemas.microsoft.com/office/drawing/2014/main" id="{3DFB90AC-7885-403D-9B8E-FA2E30A92669}"/>
              </a:ext>
            </a:extLst>
          </p:cNvPr>
          <p:cNvSpPr/>
          <p:nvPr/>
        </p:nvSpPr>
        <p:spPr>
          <a:xfrm>
            <a:off x="397562" y="381670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endParaRPr lang="pt-BR" sz="1400" u="sng" dirty="0">
              <a:solidFill>
                <a:schemeClr val="tx1"/>
              </a:solidFill>
            </a:endParaRPr>
          </a:p>
        </p:txBody>
      </p:sp>
      <p:pic>
        <p:nvPicPr>
          <p:cNvPr id="37" name="Gráfico 20" descr="Telefone">
            <a:extLst>
              <a:ext uri="{FF2B5EF4-FFF2-40B4-BE49-F238E27FC236}">
                <a16:creationId xmlns:a16="http://schemas.microsoft.com/office/drawing/2014/main" id="{F1D0D282-857C-4457-A3C9-4F092C91B2C8}"/>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60360" y="6269912"/>
            <a:ext cx="228601" cy="228601"/>
          </a:xfrm>
          <a:prstGeom prst="rect">
            <a:avLst/>
          </a:prstGeom>
        </p:spPr>
      </p:pic>
      <p:pic>
        <p:nvPicPr>
          <p:cNvPr id="38" name="Gráfico 7" descr="Envelope">
            <a:extLst>
              <a:ext uri="{FF2B5EF4-FFF2-40B4-BE49-F238E27FC236}">
                <a16:creationId xmlns:a16="http://schemas.microsoft.com/office/drawing/2014/main" id="{7D459574-A774-432F-AF40-773DC78EFBF1}"/>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460360" y="6053366"/>
            <a:ext cx="228600" cy="228600"/>
          </a:xfrm>
          <a:prstGeom prst="rect">
            <a:avLst/>
          </a:prstGeom>
        </p:spPr>
      </p:pic>
      <p:sp>
        <p:nvSpPr>
          <p:cNvPr id="39" name="Retângulo 38">
            <a:extLst>
              <a:ext uri="{FF2B5EF4-FFF2-40B4-BE49-F238E27FC236}">
                <a16:creationId xmlns:a16="http://schemas.microsoft.com/office/drawing/2014/main" id="{3ACA461E-35C4-409C-A04E-7EBC8F61BAAA}"/>
              </a:ext>
            </a:extLst>
          </p:cNvPr>
          <p:cNvSpPr/>
          <p:nvPr/>
        </p:nvSpPr>
        <p:spPr>
          <a:xfrm>
            <a:off x="662079" y="5798334"/>
            <a:ext cx="3071818" cy="954107"/>
          </a:xfrm>
          <a:prstGeom prst="rect">
            <a:avLst/>
          </a:prstGeom>
        </p:spPr>
        <p:txBody>
          <a:bodyPr wrap="square">
            <a:spAutoFit/>
          </a:bodyPr>
          <a:lstStyle/>
          <a:p>
            <a:pPr>
              <a:spcAft>
                <a:spcPts val="0"/>
              </a:spcAft>
            </a:pPr>
            <a:r>
              <a:rPr lang="ar-SA" sz="1400" b="1">
                <a:latin typeface="Calibri Light" panose="020F0302020204030204" pitchFamily="34" charset="0"/>
                <a:ea typeface="Calibri" panose="020F0502020204030204" pitchFamily="34" charset="0"/>
              </a:rPr>
              <a:t>كارلوس هاند</a:t>
            </a:r>
            <a:endParaRPr lang="pt-BR" sz="1400" b="1" dirty="0">
              <a:latin typeface="Calibri Light" panose="020F0302020204030204" pitchFamily="34" charset="0"/>
              <a:ea typeface="Calibri" panose="020F0502020204030204" pitchFamily="34" charset="0"/>
            </a:endParaRPr>
          </a:p>
          <a:p>
            <a:pPr>
              <a:spcAft>
                <a:spcPts val="0"/>
              </a:spcAft>
            </a:pPr>
            <a:r>
              <a:rPr lang="pt-BR" sz="1400" dirty="0">
                <a:latin typeface="Calibri Light" panose="020F0302020204030204" pitchFamily="34" charset="0"/>
                <a:ea typeface="Calibri" panose="020F0502020204030204" pitchFamily="34" charset="0"/>
                <a:hlinkClick r:id="rId20"/>
              </a:rPr>
              <a:t>carlos.hand@hand.adv.br</a:t>
            </a:r>
            <a:r>
              <a:rPr lang="pt-BR" sz="1400" dirty="0">
                <a:latin typeface="Calibri Light" panose="020F0302020204030204" pitchFamily="34" charset="0"/>
                <a:ea typeface="Calibri" panose="020F0502020204030204" pitchFamily="34" charset="0"/>
              </a:rPr>
              <a:t> </a:t>
            </a:r>
          </a:p>
          <a:p>
            <a:pPr>
              <a:spcAft>
                <a:spcPts val="0"/>
              </a:spcAft>
            </a:pPr>
            <a:r>
              <a:rPr lang="pt-BR" sz="1400" dirty="0">
                <a:latin typeface="Calibri Light" panose="020F0302020204030204" pitchFamily="34" charset="0"/>
                <a:ea typeface="Calibri" panose="020F0502020204030204" pitchFamily="34" charset="0"/>
              </a:rPr>
              <a:t>(11) 3816-2858</a:t>
            </a:r>
          </a:p>
          <a:p>
            <a:pPr>
              <a:spcAft>
                <a:spcPts val="0"/>
              </a:spcAft>
            </a:pPr>
            <a:r>
              <a:rPr lang="pt-BR" sz="1400" dirty="0">
                <a:latin typeface="Calibri" panose="020F0502020204030204" pitchFamily="34" charset="0"/>
                <a:ea typeface="Calibri" panose="020F0502020204030204" pitchFamily="34" charset="0"/>
                <a:hlinkClick r:id="rId21"/>
              </a:rPr>
              <a:t>https://hand.adv.br/index.php</a:t>
            </a:r>
            <a:r>
              <a:rPr lang="pt-BR" sz="1400" dirty="0">
                <a:latin typeface="Calibri" panose="020F0502020204030204" pitchFamily="34" charset="0"/>
                <a:ea typeface="Calibri" panose="020F0502020204030204" pitchFamily="34" charset="0"/>
              </a:rPr>
              <a:t>  </a:t>
            </a:r>
          </a:p>
        </p:txBody>
      </p:sp>
      <p:sp>
        <p:nvSpPr>
          <p:cNvPr id="40" name="CaixaDeTexto 39">
            <a:extLst>
              <a:ext uri="{FF2B5EF4-FFF2-40B4-BE49-F238E27FC236}">
                <a16:creationId xmlns:a16="http://schemas.microsoft.com/office/drawing/2014/main" id="{7AB32EC5-DE14-41DF-A432-2C9137FEC48D}"/>
              </a:ext>
            </a:extLst>
          </p:cNvPr>
          <p:cNvSpPr txBox="1"/>
          <p:nvPr/>
        </p:nvSpPr>
        <p:spPr>
          <a:xfrm>
            <a:off x="887858" y="5266784"/>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pic>
        <p:nvPicPr>
          <p:cNvPr id="41" name="Imagem 40" descr="Logotipo, nome da empresa&#10;&#10;Descrição gerada automaticamente">
            <a:extLst>
              <a:ext uri="{FF2B5EF4-FFF2-40B4-BE49-F238E27FC236}">
                <a16:creationId xmlns:a16="http://schemas.microsoft.com/office/drawing/2014/main" id="{E59E74A6-18B4-4F3C-8264-398B040E38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05631" y="3858607"/>
            <a:ext cx="1384713" cy="1384713"/>
          </a:xfrm>
          <a:prstGeom prst="rect">
            <a:avLst/>
          </a:prstGeom>
        </p:spPr>
      </p:pic>
      <p:pic>
        <p:nvPicPr>
          <p:cNvPr id="42" name="Imagem 41" descr="Fundo preto com letras brancas&#10;&#10;Descrição gerada automaticamente">
            <a:extLst>
              <a:ext uri="{FF2B5EF4-FFF2-40B4-BE49-F238E27FC236}">
                <a16:creationId xmlns:a16="http://schemas.microsoft.com/office/drawing/2014/main" id="{F7CB52AF-60ED-42F6-A7BD-57B0BDC2E5E2}"/>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0504" y="6501973"/>
            <a:ext cx="162035" cy="162035"/>
          </a:xfrm>
          <a:prstGeom prst="rect">
            <a:avLst/>
          </a:prstGeom>
        </p:spPr>
      </p:pic>
    </p:spTree>
    <p:extLst>
      <p:ext uri="{BB962C8B-B14F-4D97-AF65-F5344CB8AC3E}">
        <p14:creationId xmlns:p14="http://schemas.microsoft.com/office/powerpoint/2010/main" val="27630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E64ED64-D0C5-413D-B7A8-537B31C93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Gráfico 30">
            <a:extLst>
              <a:ext uri="{FF2B5EF4-FFF2-40B4-BE49-F238E27FC236}">
                <a16:creationId xmlns:a16="http://schemas.microsoft.com/office/drawing/2014/main" id="{93116CFB-58E8-433F-B7AB-1839D3EF6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46" name="Retângulo 45">
            <a:extLst>
              <a:ext uri="{FF2B5EF4-FFF2-40B4-BE49-F238E27FC236}">
                <a16:creationId xmlns:a16="http://schemas.microsoft.com/office/drawing/2014/main" id="{360D0F28-9FA1-4E8D-8A3F-8D3EECF1397F}"/>
              </a:ext>
            </a:extLst>
          </p:cNvPr>
          <p:cNvSpPr/>
          <p:nvPr/>
        </p:nvSpPr>
        <p:spPr>
          <a:xfrm>
            <a:off x="397562"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endParaRPr lang="pt-BR" sz="1400" u="sng" dirty="0">
              <a:solidFill>
                <a:schemeClr val="tx1"/>
              </a:solidFill>
            </a:endParaRPr>
          </a:p>
        </p:txBody>
      </p:sp>
      <p:sp>
        <p:nvSpPr>
          <p:cNvPr id="47" name="Retângulo 46">
            <a:extLst>
              <a:ext uri="{FF2B5EF4-FFF2-40B4-BE49-F238E27FC236}">
                <a16:creationId xmlns:a16="http://schemas.microsoft.com/office/drawing/2014/main" id="{C0053324-90F5-49CF-947C-B79343C71753}"/>
              </a:ext>
            </a:extLst>
          </p:cNvPr>
          <p:cNvSpPr/>
          <p:nvPr/>
        </p:nvSpPr>
        <p:spPr>
          <a:xfrm>
            <a:off x="4256596"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solidFill>
                <a:schemeClr val="tx1"/>
              </a:solidFill>
            </a:endParaRPr>
          </a:p>
          <a:p>
            <a:pPr algn="ctr"/>
            <a:endParaRPr lang="pt-BR" sz="1400" dirty="0">
              <a:solidFill>
                <a:schemeClr val="tx1"/>
              </a:solidFill>
            </a:endParaRPr>
          </a:p>
          <a:p>
            <a:pPr algn="ctr"/>
            <a:endParaRPr lang="pt-BR" sz="1400" dirty="0">
              <a:solidFill>
                <a:schemeClr val="tx1"/>
              </a:solidFill>
            </a:endParaRPr>
          </a:p>
          <a:p>
            <a:pPr algn="ctr"/>
            <a:endParaRPr lang="pt-BR" sz="1400" dirty="0">
              <a:solidFill>
                <a:schemeClr val="tx1"/>
              </a:solidFill>
            </a:endParaRPr>
          </a:p>
          <a:p>
            <a:pPr algn="ctr"/>
            <a:endParaRPr lang="pt-BR" sz="1400" dirty="0">
              <a:solidFill>
                <a:schemeClr val="tx1"/>
              </a:solidFill>
            </a:endParaRPr>
          </a:p>
          <a:p>
            <a:r>
              <a:rPr lang="pt-BR" sz="1400" dirty="0">
                <a:solidFill>
                  <a:schemeClr val="tx1"/>
                </a:solidFill>
              </a:rPr>
              <a:t>         </a:t>
            </a:r>
          </a:p>
        </p:txBody>
      </p:sp>
      <p:sp>
        <p:nvSpPr>
          <p:cNvPr id="48" name="Retângulo 47">
            <a:extLst>
              <a:ext uri="{FF2B5EF4-FFF2-40B4-BE49-F238E27FC236}">
                <a16:creationId xmlns:a16="http://schemas.microsoft.com/office/drawing/2014/main" id="{588AE688-B6F1-4D28-BBCE-F2140FAAB833}"/>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u="sng" dirty="0">
              <a:solidFill>
                <a:srgbClr val="1F497D"/>
              </a:solidFill>
              <a:effectLst/>
              <a:latin typeface="Dubai" panose="020B0503030403030204" pitchFamily="34" charset="-78"/>
              <a:ea typeface="Times New Roman" panose="02020603050405020304" pitchFamily="18" charset="0"/>
              <a:hlinkClick r:id="rId5"/>
            </a:endParaRPr>
          </a:p>
          <a:p>
            <a:pPr algn="ctr"/>
            <a:endParaRPr lang="en-US" u="sng" dirty="0">
              <a:solidFill>
                <a:srgbClr val="1F497D"/>
              </a:solidFill>
              <a:latin typeface="Dubai" panose="020B0503030403030204" pitchFamily="34" charset="-78"/>
              <a:ea typeface="Times New Roman" panose="02020603050405020304" pitchFamily="18" charset="0"/>
              <a:hlinkClick r:id="rId5"/>
            </a:endParaRPr>
          </a:p>
          <a:p>
            <a:pPr algn="ctr"/>
            <a:endParaRPr lang="en-US" u="sng" dirty="0">
              <a:solidFill>
                <a:srgbClr val="1F497D"/>
              </a:solidFill>
              <a:latin typeface="Dubai" panose="020B0503030403030204" pitchFamily="34" charset="-78"/>
              <a:ea typeface="Times New Roman" panose="02020603050405020304" pitchFamily="18" charset="0"/>
              <a:hlinkClick r:id="rId5"/>
            </a:endParaRPr>
          </a:p>
          <a:p>
            <a:pPr algn="ctr"/>
            <a:endParaRPr lang="en-US" sz="1400" u="sng" dirty="0">
              <a:solidFill>
                <a:srgbClr val="1F497D"/>
              </a:solidFill>
              <a:latin typeface="Dubai" panose="020B0503030403030204" pitchFamily="34" charset="-78"/>
              <a:ea typeface="Times New Roman" panose="02020603050405020304" pitchFamily="18" charset="0"/>
              <a:hlinkClick r:id="rId5"/>
            </a:endParaRPr>
          </a:p>
          <a:p>
            <a:pPr algn="ctr"/>
            <a:endParaRPr lang="en-US" sz="1400" dirty="0">
              <a:solidFill>
                <a:schemeClr val="tx1"/>
              </a:solidFill>
              <a:latin typeface="Dubai" panose="020B0503030403030204" pitchFamily="34" charset="-78"/>
            </a:endParaRPr>
          </a:p>
          <a:p>
            <a:r>
              <a:rPr lang="pt-BR" sz="1400" dirty="0">
                <a:solidFill>
                  <a:schemeClr val="tx1"/>
                </a:solidFill>
              </a:rPr>
              <a:t>       </a:t>
            </a:r>
            <a:r>
              <a:rPr lang="en-US" sz="1400" dirty="0">
                <a:solidFill>
                  <a:schemeClr val="tx1"/>
                </a:solidFill>
                <a:effectLst/>
                <a:latin typeface="Calibri" panose="020F0502020204030204" pitchFamily="34" charset="0"/>
                <a:ea typeface="Times New Roman" panose="02020603050405020304" pitchFamily="18" charset="0"/>
              </a:rPr>
              <a:t>      </a:t>
            </a:r>
          </a:p>
        </p:txBody>
      </p:sp>
      <p:sp>
        <p:nvSpPr>
          <p:cNvPr id="75" name="Retângulo 74">
            <a:extLst>
              <a:ext uri="{FF2B5EF4-FFF2-40B4-BE49-F238E27FC236}">
                <a16:creationId xmlns:a16="http://schemas.microsoft.com/office/drawing/2014/main" id="{07B71200-5E31-48EB-B0F3-E763036E0E81}"/>
              </a:ext>
            </a:extLst>
          </p:cNvPr>
          <p:cNvSpPr/>
          <p:nvPr/>
        </p:nvSpPr>
        <p:spPr>
          <a:xfrm>
            <a:off x="380494"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solidFill>
                <a:schemeClr val="tx1"/>
              </a:solidFill>
            </a:endParaRPr>
          </a:p>
        </p:txBody>
      </p:sp>
      <p:sp>
        <p:nvSpPr>
          <p:cNvPr id="76" name="Retângulo 75">
            <a:extLst>
              <a:ext uri="{FF2B5EF4-FFF2-40B4-BE49-F238E27FC236}">
                <a16:creationId xmlns:a16="http://schemas.microsoft.com/office/drawing/2014/main" id="{9DE9A368-D91B-454F-8F77-4DB4DFBABD72}"/>
              </a:ext>
            </a:extLst>
          </p:cNvPr>
          <p:cNvSpPr/>
          <p:nvPr/>
        </p:nvSpPr>
        <p:spPr>
          <a:xfrm>
            <a:off x="4256596" y="3768771"/>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7" name="Retângulo 76">
            <a:extLst>
              <a:ext uri="{FF2B5EF4-FFF2-40B4-BE49-F238E27FC236}">
                <a16:creationId xmlns:a16="http://schemas.microsoft.com/office/drawing/2014/main" id="{0E53EAD3-D2A7-41CA-98CE-565253A5F068}"/>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6" name="Gráfico 20" descr="Telefone">
            <a:extLst>
              <a:ext uri="{FF2B5EF4-FFF2-40B4-BE49-F238E27FC236}">
                <a16:creationId xmlns:a16="http://schemas.microsoft.com/office/drawing/2014/main" id="{9B43A57B-7919-494E-9EDE-5F17D3F850C3}"/>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332790" y="6221120"/>
            <a:ext cx="228601" cy="228601"/>
          </a:xfrm>
          <a:prstGeom prst="rect">
            <a:avLst/>
          </a:prstGeom>
        </p:spPr>
      </p:pic>
      <p:pic>
        <p:nvPicPr>
          <p:cNvPr id="87" name="Gráfico 7" descr="Envelope">
            <a:extLst>
              <a:ext uri="{FF2B5EF4-FFF2-40B4-BE49-F238E27FC236}">
                <a16:creationId xmlns:a16="http://schemas.microsoft.com/office/drawing/2014/main" id="{4D04C833-8BAB-4AB9-95B3-B3DDB006B36F}"/>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332790" y="6004574"/>
            <a:ext cx="228600" cy="228600"/>
          </a:xfrm>
          <a:prstGeom prst="rect">
            <a:avLst/>
          </a:prstGeom>
        </p:spPr>
      </p:pic>
      <p:pic>
        <p:nvPicPr>
          <p:cNvPr id="90" name="Imagem 89" descr="Desenho de um cachorro&#10;&#10;Descrição gerada automaticamente">
            <a:extLst>
              <a:ext uri="{FF2B5EF4-FFF2-40B4-BE49-F238E27FC236}">
                <a16:creationId xmlns:a16="http://schemas.microsoft.com/office/drawing/2014/main" id="{3F194F4B-1E3C-4A59-BEAB-4D1FA74198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891" y="4140877"/>
            <a:ext cx="1893838" cy="1000228"/>
          </a:xfrm>
          <a:prstGeom prst="rect">
            <a:avLst/>
          </a:prstGeom>
        </p:spPr>
      </p:pic>
      <p:pic>
        <p:nvPicPr>
          <p:cNvPr id="91" name="Imagem 90" descr="Uma imagem contendo placa&#10;&#10;Descrição gerada automaticamente">
            <a:extLst>
              <a:ext uri="{FF2B5EF4-FFF2-40B4-BE49-F238E27FC236}">
                <a16:creationId xmlns:a16="http://schemas.microsoft.com/office/drawing/2014/main" id="{8A6E0207-BE57-4A2B-A2E6-7649B6F845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4788" y="766015"/>
            <a:ext cx="1305470" cy="870313"/>
          </a:xfrm>
          <a:prstGeom prst="rect">
            <a:avLst/>
          </a:prstGeom>
        </p:spPr>
      </p:pic>
      <p:pic>
        <p:nvPicPr>
          <p:cNvPr id="92" name="Imagem 91" descr="Uma imagem contendo desenho, texto&#10;&#10;Descrição gerada automaticamente">
            <a:extLst>
              <a:ext uri="{FF2B5EF4-FFF2-40B4-BE49-F238E27FC236}">
                <a16:creationId xmlns:a16="http://schemas.microsoft.com/office/drawing/2014/main" id="{A31C3B1F-CDAA-4451-BFDC-B9F6A3D2DA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917" y="3879444"/>
            <a:ext cx="1492658" cy="1214614"/>
          </a:xfrm>
          <a:prstGeom prst="rect">
            <a:avLst/>
          </a:prstGeom>
        </p:spPr>
      </p:pic>
      <p:sp>
        <p:nvSpPr>
          <p:cNvPr id="94" name="CaixaDeTexto 93">
            <a:extLst>
              <a:ext uri="{FF2B5EF4-FFF2-40B4-BE49-F238E27FC236}">
                <a16:creationId xmlns:a16="http://schemas.microsoft.com/office/drawing/2014/main" id="{ABAE28C9-C615-490A-976F-64D028F7E690}"/>
              </a:ext>
            </a:extLst>
          </p:cNvPr>
          <p:cNvSpPr txBox="1"/>
          <p:nvPr/>
        </p:nvSpPr>
        <p:spPr>
          <a:xfrm>
            <a:off x="752460" y="6485195"/>
            <a:ext cx="184731" cy="369332"/>
          </a:xfrm>
          <a:prstGeom prst="rect">
            <a:avLst/>
          </a:prstGeom>
          <a:noFill/>
        </p:spPr>
        <p:txBody>
          <a:bodyPr wrap="square" rtlCol="0">
            <a:spAutoFit/>
          </a:bodyPr>
          <a:lstStyle/>
          <a:p>
            <a:endParaRPr lang="pt-BR" dirty="0"/>
          </a:p>
        </p:txBody>
      </p:sp>
      <p:pic>
        <p:nvPicPr>
          <p:cNvPr id="97" name="Gráfico 96">
            <a:extLst>
              <a:ext uri="{FF2B5EF4-FFF2-40B4-BE49-F238E27FC236}">
                <a16:creationId xmlns:a16="http://schemas.microsoft.com/office/drawing/2014/main" id="{C1D3B4AE-C008-4D24-9DEB-DEDEA0156B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05246" y="1294136"/>
            <a:ext cx="2214803" cy="781695"/>
          </a:xfrm>
          <a:prstGeom prst="rect">
            <a:avLst/>
          </a:prstGeom>
        </p:spPr>
      </p:pic>
      <p:sp>
        <p:nvSpPr>
          <p:cNvPr id="98" name="CaixaDeTexto 97">
            <a:extLst>
              <a:ext uri="{FF2B5EF4-FFF2-40B4-BE49-F238E27FC236}">
                <a16:creationId xmlns:a16="http://schemas.microsoft.com/office/drawing/2014/main" id="{38928CF9-B1AE-41B5-ADEF-4F298690970B}"/>
              </a:ext>
            </a:extLst>
          </p:cNvPr>
          <p:cNvSpPr txBox="1"/>
          <p:nvPr/>
        </p:nvSpPr>
        <p:spPr>
          <a:xfrm>
            <a:off x="4746224" y="3342236"/>
            <a:ext cx="184731" cy="369332"/>
          </a:xfrm>
          <a:prstGeom prst="rect">
            <a:avLst/>
          </a:prstGeom>
          <a:noFill/>
        </p:spPr>
        <p:txBody>
          <a:bodyPr wrap="none" rtlCol="0">
            <a:spAutoFit/>
          </a:bodyPr>
          <a:lstStyle/>
          <a:p>
            <a:endParaRPr lang="pt-BR" dirty="0"/>
          </a:p>
        </p:txBody>
      </p:sp>
      <p:sp>
        <p:nvSpPr>
          <p:cNvPr id="99" name="CaixaDeTexto 98">
            <a:extLst>
              <a:ext uri="{FF2B5EF4-FFF2-40B4-BE49-F238E27FC236}">
                <a16:creationId xmlns:a16="http://schemas.microsoft.com/office/drawing/2014/main" id="{4B9E6026-CED8-48EE-8B4B-CB1F3A97030A}"/>
              </a:ext>
            </a:extLst>
          </p:cNvPr>
          <p:cNvSpPr txBox="1"/>
          <p:nvPr/>
        </p:nvSpPr>
        <p:spPr>
          <a:xfrm>
            <a:off x="4691188" y="3189451"/>
            <a:ext cx="328851" cy="369332"/>
          </a:xfrm>
          <a:prstGeom prst="rect">
            <a:avLst/>
          </a:prstGeom>
          <a:noFill/>
        </p:spPr>
        <p:txBody>
          <a:bodyPr wrap="square" rtlCol="0">
            <a:spAutoFit/>
          </a:bodyPr>
          <a:lstStyle/>
          <a:p>
            <a:endParaRPr lang="pt-BR" dirty="0"/>
          </a:p>
        </p:txBody>
      </p:sp>
      <p:sp>
        <p:nvSpPr>
          <p:cNvPr id="102" name="CaixaDeTexto 101">
            <a:extLst>
              <a:ext uri="{FF2B5EF4-FFF2-40B4-BE49-F238E27FC236}">
                <a16:creationId xmlns:a16="http://schemas.microsoft.com/office/drawing/2014/main" id="{A5C2C43E-EC6C-4DF8-99C5-48DC6C59C44C}"/>
              </a:ext>
            </a:extLst>
          </p:cNvPr>
          <p:cNvSpPr txBox="1"/>
          <p:nvPr/>
        </p:nvSpPr>
        <p:spPr>
          <a:xfrm>
            <a:off x="4855613" y="5099346"/>
            <a:ext cx="2692909" cy="307777"/>
          </a:xfrm>
          <a:prstGeom prst="rect">
            <a:avLst/>
          </a:prstGeom>
          <a:noFill/>
        </p:spPr>
        <p:txBody>
          <a:bodyPr wrap="square" rtlCol="0">
            <a:spAutoFit/>
          </a:bodyPr>
          <a:lstStyle/>
          <a:p>
            <a:pPr algn="ctr"/>
            <a:r>
              <a:rPr lang="ar-SA" sz="1400" b="1" dirty="0">
                <a:latin typeface="+mj-lt"/>
              </a:rPr>
              <a:t>مكتب استشارات</a:t>
            </a:r>
            <a:endParaRPr lang="pt-BR" sz="1400" b="1" dirty="0">
              <a:latin typeface="+mj-lt"/>
            </a:endParaRPr>
          </a:p>
        </p:txBody>
      </p:sp>
      <p:sp>
        <p:nvSpPr>
          <p:cNvPr id="105" name="Retângulo 104">
            <a:extLst>
              <a:ext uri="{FF2B5EF4-FFF2-40B4-BE49-F238E27FC236}">
                <a16:creationId xmlns:a16="http://schemas.microsoft.com/office/drawing/2014/main" id="{5886130B-D1E5-465A-9DA3-5A5937C2A88A}"/>
              </a:ext>
            </a:extLst>
          </p:cNvPr>
          <p:cNvSpPr/>
          <p:nvPr/>
        </p:nvSpPr>
        <p:spPr>
          <a:xfrm>
            <a:off x="4536172" y="5739426"/>
            <a:ext cx="3071818" cy="954107"/>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سيسيليا بيكّا</a:t>
            </a:r>
            <a:endParaRPr lang="pt-BR" sz="1400" b="1" dirty="0">
              <a:latin typeface="Calibri Light" panose="020F0302020204030204" pitchFamily="34" charset="0"/>
              <a:ea typeface="Calibri" panose="020F0502020204030204" pitchFamily="34" charset="0"/>
            </a:endParaRPr>
          </a:p>
          <a:p>
            <a:pPr>
              <a:spcAft>
                <a:spcPts val="0"/>
              </a:spcAft>
            </a:pPr>
            <a:r>
              <a:rPr lang="pt-BR" sz="1400" u="sng" dirty="0">
                <a:solidFill>
                  <a:srgbClr val="0563C1"/>
                </a:solidFill>
                <a:latin typeface="Calibri" panose="020F0502020204030204" pitchFamily="34" charset="0"/>
                <a:ea typeface="Calibri" panose="020F0502020204030204" pitchFamily="34" charset="0"/>
              </a:rPr>
              <a:t>cecilia@highclassbrazil.com</a:t>
            </a:r>
          </a:p>
          <a:p>
            <a:pPr>
              <a:spcAft>
                <a:spcPts val="0"/>
              </a:spcAft>
            </a:pPr>
            <a:r>
              <a:rPr lang="pt-BR" sz="1400" dirty="0">
                <a:latin typeface="Calibri" panose="020F0502020204030204" pitchFamily="34" charset="0"/>
                <a:ea typeface="Calibri" panose="020F0502020204030204" pitchFamily="34" charset="0"/>
              </a:rPr>
              <a:t>+(971) 0501505714</a:t>
            </a:r>
          </a:p>
          <a:p>
            <a:r>
              <a:rPr lang="pt-BR" sz="1400" dirty="0">
                <a:latin typeface="+mj-lt"/>
                <a:hlinkClick r:id="rId15"/>
              </a:rPr>
              <a:t>http://highclassbrazil.com/</a:t>
            </a:r>
            <a:endParaRPr lang="pt-BR" sz="1400" dirty="0">
              <a:latin typeface="+mj-lt"/>
            </a:endParaRPr>
          </a:p>
        </p:txBody>
      </p:sp>
      <p:pic>
        <p:nvPicPr>
          <p:cNvPr id="107" name="Imagem 106" descr="Uma imagem contendo objeto, relógio, placar&#10;&#10;Descrição gerada automaticamente">
            <a:extLst>
              <a:ext uri="{FF2B5EF4-FFF2-40B4-BE49-F238E27FC236}">
                <a16:creationId xmlns:a16="http://schemas.microsoft.com/office/drawing/2014/main" id="{BB3F09BC-C77D-4120-901E-FE3FC5FB6FFD}"/>
              </a:ext>
            </a:extLst>
          </p:cNvPr>
          <p:cNvPicPr>
            <a:picLocks noChangeAspect="1"/>
          </p:cNvPicPr>
          <p:nvPr/>
        </p:nvPicPr>
        <p:blipFill>
          <a:blip r:embed="rId16">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733455" y="4458802"/>
            <a:ext cx="2719786" cy="616020"/>
          </a:xfrm>
          <a:prstGeom prst="rect">
            <a:avLst/>
          </a:prstGeom>
        </p:spPr>
      </p:pic>
      <p:pic>
        <p:nvPicPr>
          <p:cNvPr id="117" name="Gráfico 20" descr="Telefone">
            <a:extLst>
              <a:ext uri="{FF2B5EF4-FFF2-40B4-BE49-F238E27FC236}">
                <a16:creationId xmlns:a16="http://schemas.microsoft.com/office/drawing/2014/main" id="{B88BD037-F1C1-4DD3-B939-2CDBB3178987}"/>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8197929" y="6254984"/>
            <a:ext cx="228601" cy="228601"/>
          </a:xfrm>
          <a:prstGeom prst="rect">
            <a:avLst/>
          </a:prstGeom>
        </p:spPr>
      </p:pic>
      <p:pic>
        <p:nvPicPr>
          <p:cNvPr id="118" name="Gráfico 7" descr="Envelope">
            <a:extLst>
              <a:ext uri="{FF2B5EF4-FFF2-40B4-BE49-F238E27FC236}">
                <a16:creationId xmlns:a16="http://schemas.microsoft.com/office/drawing/2014/main" id="{9C59DE2D-4E83-4B5A-83F3-58B403E3A8AA}"/>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8197929" y="6038438"/>
            <a:ext cx="228600" cy="228600"/>
          </a:xfrm>
          <a:prstGeom prst="rect">
            <a:avLst/>
          </a:prstGeom>
        </p:spPr>
      </p:pic>
      <p:sp>
        <p:nvSpPr>
          <p:cNvPr id="119" name="Retângulo 118">
            <a:extLst>
              <a:ext uri="{FF2B5EF4-FFF2-40B4-BE49-F238E27FC236}">
                <a16:creationId xmlns:a16="http://schemas.microsoft.com/office/drawing/2014/main" id="{2AAA8047-7399-4C3F-B704-6DED77890727}"/>
              </a:ext>
            </a:extLst>
          </p:cNvPr>
          <p:cNvSpPr/>
          <p:nvPr/>
        </p:nvSpPr>
        <p:spPr>
          <a:xfrm>
            <a:off x="8399648" y="5783406"/>
            <a:ext cx="3071818" cy="954107"/>
          </a:xfrm>
          <a:prstGeom prst="rect">
            <a:avLst/>
          </a:prstGeom>
        </p:spPr>
        <p:txBody>
          <a:bodyPr wrap="square">
            <a:spAutoFit/>
          </a:bodyPr>
          <a:lstStyle/>
          <a:p>
            <a:r>
              <a:rPr lang="ar-SA" sz="1400" b="1" dirty="0">
                <a:latin typeface="Calibri Light" panose="020F0302020204030204" pitchFamily="34" charset="0"/>
                <a:ea typeface="Calibri" panose="020F0502020204030204" pitchFamily="34" charset="0"/>
              </a:rPr>
              <a:t>جوش </a:t>
            </a:r>
            <a:r>
              <a:rPr lang="ar-SA" sz="1400" b="1" dirty="0" err="1">
                <a:latin typeface="Calibri Light" panose="020F0302020204030204" pitchFamily="34" charset="0"/>
                <a:ea typeface="Calibri" panose="020F0502020204030204" pitchFamily="34" charset="0"/>
              </a:rPr>
              <a:t>كيمب</a:t>
            </a:r>
            <a:endParaRPr lang="pt-BR" sz="1400" b="1" dirty="0">
              <a:latin typeface="Calibri Light" panose="020F0302020204030204" pitchFamily="34" charset="0"/>
              <a:ea typeface="Calibri" panose="020F0502020204030204" pitchFamily="34" charset="0"/>
            </a:endParaRPr>
          </a:p>
          <a:p>
            <a:r>
              <a:rPr lang="pt-BR" sz="1400" u="sng" dirty="0">
                <a:solidFill>
                  <a:srgbClr val="0070C0"/>
                </a:solidFill>
              </a:rPr>
              <a:t>jk@adglegal.com</a:t>
            </a:r>
          </a:p>
          <a:p>
            <a:pPr>
              <a:spcAft>
                <a:spcPts val="0"/>
              </a:spcAft>
            </a:pPr>
            <a:r>
              <a:rPr lang="pt-BR" sz="1400" dirty="0">
                <a:solidFill>
                  <a:schemeClr val="tx1"/>
                </a:solidFill>
              </a:rPr>
              <a:t>+(971) 971509364710 </a:t>
            </a:r>
            <a:r>
              <a:rPr lang="pt-BR" sz="1400" dirty="0">
                <a:hlinkClick r:id="rId17"/>
              </a:rPr>
              <a:t>https://adglegal.com/</a:t>
            </a:r>
            <a:r>
              <a:rPr lang="pt-BR" sz="1400" dirty="0"/>
              <a:t> </a:t>
            </a:r>
          </a:p>
        </p:txBody>
      </p:sp>
      <p:sp>
        <p:nvSpPr>
          <p:cNvPr id="120" name="CaixaDeTexto 119">
            <a:extLst>
              <a:ext uri="{FF2B5EF4-FFF2-40B4-BE49-F238E27FC236}">
                <a16:creationId xmlns:a16="http://schemas.microsoft.com/office/drawing/2014/main" id="{F588CA8F-D176-43AB-96CD-F2DE0BA17C3D}"/>
              </a:ext>
            </a:extLst>
          </p:cNvPr>
          <p:cNvSpPr txBox="1"/>
          <p:nvPr/>
        </p:nvSpPr>
        <p:spPr>
          <a:xfrm>
            <a:off x="8735476" y="5156744"/>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pic>
        <p:nvPicPr>
          <p:cNvPr id="121" name="Imagem 120" descr="Fundo preto com letras brancas&#10;&#10;Descrição gerada automaticamente">
            <a:extLst>
              <a:ext uri="{FF2B5EF4-FFF2-40B4-BE49-F238E27FC236}">
                <a16:creationId xmlns:a16="http://schemas.microsoft.com/office/drawing/2014/main" id="{BBCC3EC3-DC50-42C6-8627-7D7E4B92C8D8}"/>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28073" y="6487045"/>
            <a:ext cx="162035" cy="162035"/>
          </a:xfrm>
          <a:prstGeom prst="rect">
            <a:avLst/>
          </a:prstGeom>
        </p:spPr>
      </p:pic>
      <p:pic>
        <p:nvPicPr>
          <p:cNvPr id="122" name="Gráfico 20" descr="Telefone">
            <a:extLst>
              <a:ext uri="{FF2B5EF4-FFF2-40B4-BE49-F238E27FC236}">
                <a16:creationId xmlns:a16="http://schemas.microsoft.com/office/drawing/2014/main" id="{2EF0A173-9F50-4D71-B942-EBA42ACFCB1C}"/>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307572" y="3102198"/>
            <a:ext cx="228601" cy="228601"/>
          </a:xfrm>
          <a:prstGeom prst="rect">
            <a:avLst/>
          </a:prstGeom>
        </p:spPr>
      </p:pic>
      <p:pic>
        <p:nvPicPr>
          <p:cNvPr id="123" name="Gráfico 7" descr="Envelope">
            <a:extLst>
              <a:ext uri="{FF2B5EF4-FFF2-40B4-BE49-F238E27FC236}">
                <a16:creationId xmlns:a16="http://schemas.microsoft.com/office/drawing/2014/main" id="{6F1C7A4F-16D1-449F-9F8A-5446EB817CAD}"/>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307572" y="2885652"/>
            <a:ext cx="228600" cy="228600"/>
          </a:xfrm>
          <a:prstGeom prst="rect">
            <a:avLst/>
          </a:prstGeom>
        </p:spPr>
      </p:pic>
      <p:sp>
        <p:nvSpPr>
          <p:cNvPr id="124" name="Retângulo 123">
            <a:extLst>
              <a:ext uri="{FF2B5EF4-FFF2-40B4-BE49-F238E27FC236}">
                <a16:creationId xmlns:a16="http://schemas.microsoft.com/office/drawing/2014/main" id="{FC3BF8B2-707C-4172-AAD1-A34E406E0FB9}"/>
              </a:ext>
            </a:extLst>
          </p:cNvPr>
          <p:cNvSpPr/>
          <p:nvPr/>
        </p:nvSpPr>
        <p:spPr>
          <a:xfrm>
            <a:off x="4509291" y="2630620"/>
            <a:ext cx="3071818" cy="954107"/>
          </a:xfrm>
          <a:prstGeom prst="rect">
            <a:avLst/>
          </a:prstGeom>
        </p:spPr>
        <p:txBody>
          <a:bodyPr wrap="square">
            <a:spAutoFit/>
          </a:bodyPr>
          <a:lstStyle/>
          <a:p>
            <a:r>
              <a:rPr lang="ar-SA" sz="1400" b="1" dirty="0">
                <a:solidFill>
                  <a:schemeClr val="tx1"/>
                </a:solidFill>
              </a:rPr>
              <a:t>طارق سعد</a:t>
            </a:r>
            <a:endParaRPr lang="pt-BR" sz="1400" b="1" dirty="0">
              <a:solidFill>
                <a:schemeClr val="tx1"/>
              </a:solidFill>
            </a:endParaRPr>
          </a:p>
          <a:p>
            <a:r>
              <a:rPr lang="pt-BR" sz="1400" i="0" u="sng" dirty="0">
                <a:solidFill>
                  <a:srgbClr val="1160B7"/>
                </a:solidFill>
                <a:effectLst/>
                <a:latin typeface="Segoe UI" panose="020B0502040204020203" pitchFamily="34" charset="0"/>
                <a:hlinkClick r:id="rId20"/>
              </a:rPr>
              <a:t>tarek.saad@bakermckenzie.com </a:t>
            </a:r>
            <a:r>
              <a:rPr lang="pt-BR" sz="1400" dirty="0"/>
              <a:t>+(971) 44230060</a:t>
            </a:r>
          </a:p>
          <a:p>
            <a:r>
              <a:rPr lang="pt-BR" sz="1400" dirty="0">
                <a:hlinkClick r:id="rId21"/>
              </a:rPr>
              <a:t>https://www.bakermckenzie.com/en</a:t>
            </a:r>
            <a:endParaRPr lang="pt-BR" sz="1400" dirty="0"/>
          </a:p>
        </p:txBody>
      </p:sp>
      <p:pic>
        <p:nvPicPr>
          <p:cNvPr id="125" name="Imagem 124" descr="Fundo preto com letras brancas&#10;&#10;Descrição gerada automaticamente">
            <a:extLst>
              <a:ext uri="{FF2B5EF4-FFF2-40B4-BE49-F238E27FC236}">
                <a16:creationId xmlns:a16="http://schemas.microsoft.com/office/drawing/2014/main" id="{7D5CA74F-9074-42C2-95B6-D715D5615418}"/>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37716" y="3334259"/>
            <a:ext cx="162035" cy="162035"/>
          </a:xfrm>
          <a:prstGeom prst="rect">
            <a:avLst/>
          </a:prstGeom>
        </p:spPr>
      </p:pic>
      <p:sp>
        <p:nvSpPr>
          <p:cNvPr id="126" name="CaixaDeTexto 125">
            <a:extLst>
              <a:ext uri="{FF2B5EF4-FFF2-40B4-BE49-F238E27FC236}">
                <a16:creationId xmlns:a16="http://schemas.microsoft.com/office/drawing/2014/main" id="{907A33FA-008F-4F14-BB0C-A0B3075F9866}"/>
              </a:ext>
            </a:extLst>
          </p:cNvPr>
          <p:cNvSpPr txBox="1"/>
          <p:nvPr/>
        </p:nvSpPr>
        <p:spPr>
          <a:xfrm>
            <a:off x="4722995" y="2180988"/>
            <a:ext cx="2692909" cy="307777"/>
          </a:xfrm>
          <a:prstGeom prst="rect">
            <a:avLst/>
          </a:prstGeom>
          <a:noFill/>
        </p:spPr>
        <p:txBody>
          <a:bodyPr wrap="square" rtlCol="0">
            <a:spAutoFit/>
          </a:bodyPr>
          <a:lstStyle/>
          <a:p>
            <a:pPr algn="ctr"/>
            <a:r>
              <a:rPr lang="ar-SA" sz="1400" b="1" dirty="0">
                <a:latin typeface="+mj-lt"/>
              </a:rPr>
              <a:t>مكتب محاماة</a:t>
            </a:r>
            <a:endParaRPr lang="pt-BR" sz="1400" b="1" dirty="0">
              <a:latin typeface="+mj-lt"/>
            </a:endParaRPr>
          </a:p>
        </p:txBody>
      </p:sp>
      <p:pic>
        <p:nvPicPr>
          <p:cNvPr id="127" name="Gráfico 20" descr="Telefone">
            <a:extLst>
              <a:ext uri="{FF2B5EF4-FFF2-40B4-BE49-F238E27FC236}">
                <a16:creationId xmlns:a16="http://schemas.microsoft.com/office/drawing/2014/main" id="{83EAA046-8ECF-409A-8CB1-DCE874E3864A}"/>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8173521" y="3168066"/>
            <a:ext cx="228601" cy="228601"/>
          </a:xfrm>
          <a:prstGeom prst="rect">
            <a:avLst/>
          </a:prstGeom>
        </p:spPr>
      </p:pic>
      <p:sp>
        <p:nvSpPr>
          <p:cNvPr id="128" name="Retângulo 127">
            <a:extLst>
              <a:ext uri="{FF2B5EF4-FFF2-40B4-BE49-F238E27FC236}">
                <a16:creationId xmlns:a16="http://schemas.microsoft.com/office/drawing/2014/main" id="{CF147299-A80F-4FA8-BB11-396576B23E7B}"/>
              </a:ext>
            </a:extLst>
          </p:cNvPr>
          <p:cNvSpPr/>
          <p:nvPr/>
        </p:nvSpPr>
        <p:spPr>
          <a:xfrm>
            <a:off x="8375240" y="2696488"/>
            <a:ext cx="3436266" cy="1169551"/>
          </a:xfrm>
          <a:prstGeom prst="rect">
            <a:avLst/>
          </a:prstGeom>
        </p:spPr>
        <p:txBody>
          <a:bodyPr wrap="square">
            <a:spAutoFit/>
          </a:bodyPr>
          <a:lstStyle/>
          <a:p>
            <a:r>
              <a:rPr lang="ar-SA" sz="1400" dirty="0">
                <a:solidFill>
                  <a:schemeClr val="tx1"/>
                </a:solidFill>
                <a:effectLst/>
                <a:latin typeface="Calibri" panose="020F0502020204030204" pitchFamily="34" charset="0"/>
                <a:ea typeface="Times New Roman" panose="02020603050405020304" pitchFamily="18" charset="0"/>
              </a:rPr>
              <a:t>نفيد نور أحمد</a:t>
            </a:r>
            <a:endParaRPr lang="en-US" sz="1400" dirty="0">
              <a:solidFill>
                <a:schemeClr val="tx1"/>
              </a:solidFill>
              <a:effectLst/>
              <a:latin typeface="Calibri" panose="020F0502020204030204" pitchFamily="34" charset="0"/>
              <a:ea typeface="Times New Roman" panose="02020603050405020304" pitchFamily="18" charset="0"/>
            </a:endParaRPr>
          </a:p>
          <a:p>
            <a:r>
              <a:rPr lang="en-US" sz="1400" dirty="0">
                <a:solidFill>
                  <a:schemeClr val="tx1"/>
                </a:solidFill>
                <a:effectLst/>
                <a:latin typeface="Calibri" panose="020F0502020204030204" pitchFamily="34" charset="0"/>
                <a:ea typeface="Times New Roman" panose="02020603050405020304" pitchFamily="18" charset="0"/>
              </a:rPr>
              <a:t> </a:t>
            </a:r>
            <a:r>
              <a:rPr lang="en-US" sz="1400" b="0" u="none" strike="noStrike" dirty="0">
                <a:solidFill>
                  <a:srgbClr val="44546A"/>
                </a:solidFill>
                <a:effectLst/>
                <a:latin typeface="Calibri" panose="020F0502020204030204" pitchFamily="34" charset="0"/>
                <a:ea typeface="Times New Roman" panose="02020603050405020304" pitchFamily="18" charset="0"/>
                <a:hlinkClick r:id="rId22"/>
              </a:rPr>
              <a:t>nahmed@dafz.ae</a:t>
            </a:r>
            <a:r>
              <a:rPr lang="en-US" sz="1400" dirty="0">
                <a:solidFill>
                  <a:schemeClr val="tx1"/>
                </a:solidFill>
                <a:effectLst/>
                <a:latin typeface="Calibri" panose="020F0502020204030204" pitchFamily="34" charset="0"/>
                <a:ea typeface="Times New Roman" panose="02020603050405020304" pitchFamily="18" charset="0"/>
              </a:rPr>
              <a:t> </a:t>
            </a:r>
          </a:p>
          <a:p>
            <a:r>
              <a:rPr lang="pt-BR" sz="1400" dirty="0"/>
              <a:t>+971 4 2027732 </a:t>
            </a:r>
            <a:r>
              <a:rPr lang="en-US" sz="1400" u="sng" dirty="0">
                <a:solidFill>
                  <a:srgbClr val="1F497D"/>
                </a:solidFill>
                <a:latin typeface="Dubai" panose="020B0503030403030204" pitchFamily="34" charset="-78"/>
                <a:ea typeface="Times New Roman" panose="02020603050405020304" pitchFamily="18" charset="0"/>
                <a:hlinkClick r:id="rId5"/>
              </a:rPr>
              <a:t>http://marketing.dafz.ae/promotionsc19bc</a:t>
            </a:r>
            <a:endParaRPr lang="en-US" sz="1400" u="sng" dirty="0">
              <a:solidFill>
                <a:srgbClr val="1F497D"/>
              </a:solidFill>
              <a:effectLst/>
              <a:latin typeface="Dubai" panose="020B0503030403030204" pitchFamily="34" charset="-78"/>
              <a:ea typeface="Times New Roman" panose="02020603050405020304" pitchFamily="18" charset="0"/>
            </a:endParaRPr>
          </a:p>
          <a:p>
            <a:endParaRPr lang="pt-BR" sz="1400" dirty="0"/>
          </a:p>
        </p:txBody>
      </p:sp>
      <p:pic>
        <p:nvPicPr>
          <p:cNvPr id="129" name="Imagem 128" descr="Fundo preto com letras brancas&#10;&#10;Descrição gerada automaticamente">
            <a:extLst>
              <a:ext uri="{FF2B5EF4-FFF2-40B4-BE49-F238E27FC236}">
                <a16:creationId xmlns:a16="http://schemas.microsoft.com/office/drawing/2014/main" id="{6496AED1-C814-4ED8-B330-0B654E5AD9D2}"/>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03665" y="3400127"/>
            <a:ext cx="162035" cy="162035"/>
          </a:xfrm>
          <a:prstGeom prst="rect">
            <a:avLst/>
          </a:prstGeom>
        </p:spPr>
      </p:pic>
      <p:sp>
        <p:nvSpPr>
          <p:cNvPr id="130" name="CaixaDeTexto 129">
            <a:extLst>
              <a:ext uri="{FF2B5EF4-FFF2-40B4-BE49-F238E27FC236}">
                <a16:creationId xmlns:a16="http://schemas.microsoft.com/office/drawing/2014/main" id="{D241D7E1-2A25-45CE-A5B9-F4EAFD40931C}"/>
              </a:ext>
            </a:extLst>
          </p:cNvPr>
          <p:cNvSpPr txBox="1"/>
          <p:nvPr/>
        </p:nvSpPr>
        <p:spPr>
          <a:xfrm>
            <a:off x="8823018" y="1600016"/>
            <a:ext cx="2692909" cy="307777"/>
          </a:xfrm>
          <a:prstGeom prst="rect">
            <a:avLst/>
          </a:prstGeom>
          <a:noFill/>
        </p:spPr>
        <p:txBody>
          <a:bodyPr wrap="square" rtlCol="0">
            <a:spAutoFit/>
          </a:bodyPr>
          <a:lstStyle/>
          <a:p>
            <a:pPr algn="ctr"/>
            <a:r>
              <a:rPr lang="ar-SA" sz="1400" b="1" dirty="0">
                <a:latin typeface="+mj-lt"/>
              </a:rPr>
              <a:t>خدمات</a:t>
            </a:r>
            <a:endParaRPr lang="pt-BR" sz="1400" b="1" dirty="0">
              <a:latin typeface="+mj-lt"/>
            </a:endParaRPr>
          </a:p>
        </p:txBody>
      </p:sp>
      <p:sp>
        <p:nvSpPr>
          <p:cNvPr id="131" name="Retângulo 130">
            <a:extLst>
              <a:ext uri="{FF2B5EF4-FFF2-40B4-BE49-F238E27FC236}">
                <a16:creationId xmlns:a16="http://schemas.microsoft.com/office/drawing/2014/main" id="{51565694-0109-4AB4-AEA0-0277097FF050}"/>
              </a:ext>
            </a:extLst>
          </p:cNvPr>
          <p:cNvSpPr/>
          <p:nvPr/>
        </p:nvSpPr>
        <p:spPr>
          <a:xfrm>
            <a:off x="8778750" y="1958412"/>
            <a:ext cx="2713900" cy="646331"/>
          </a:xfrm>
          <a:prstGeom prst="rect">
            <a:avLst/>
          </a:prstGeom>
          <a:noFill/>
        </p:spPr>
        <p:txBody>
          <a:bodyPr wrap="square" rtlCol="0">
            <a:spAutoFit/>
          </a:bodyPr>
          <a:lstStyle/>
          <a:p>
            <a:pPr algn="ctr"/>
            <a:r>
              <a:rPr lang="ar-SA" dirty="0">
                <a:latin typeface="+mj-lt"/>
              </a:rPr>
              <a:t>خصومات على الخدمات تصل لغاية 50% </a:t>
            </a:r>
            <a:endParaRPr lang="pt-BR" dirty="0">
              <a:latin typeface="+mj-lt"/>
            </a:endParaRPr>
          </a:p>
        </p:txBody>
      </p:sp>
      <p:pic>
        <p:nvPicPr>
          <p:cNvPr id="132" name="Imagem 131" descr="Uma imagem contendo desenho&#10;&#10;Descrição gerada automaticamente">
            <a:extLst>
              <a:ext uri="{FF2B5EF4-FFF2-40B4-BE49-F238E27FC236}">
                <a16:creationId xmlns:a16="http://schemas.microsoft.com/office/drawing/2014/main" id="{8CFA0E2E-470B-410F-8D3E-79DF150B1B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54537" y="818337"/>
            <a:ext cx="1804624" cy="951597"/>
          </a:xfrm>
          <a:prstGeom prst="rect">
            <a:avLst/>
          </a:prstGeom>
        </p:spPr>
      </p:pic>
      <p:sp>
        <p:nvSpPr>
          <p:cNvPr id="133" name="Retângulo 132">
            <a:extLst>
              <a:ext uri="{FF2B5EF4-FFF2-40B4-BE49-F238E27FC236}">
                <a16:creationId xmlns:a16="http://schemas.microsoft.com/office/drawing/2014/main" id="{09C0116C-D56C-40B9-864A-3019981A71B5}"/>
              </a:ext>
            </a:extLst>
          </p:cNvPr>
          <p:cNvSpPr/>
          <p:nvPr/>
        </p:nvSpPr>
        <p:spPr>
          <a:xfrm>
            <a:off x="571894" y="2165108"/>
            <a:ext cx="3262848" cy="369332"/>
          </a:xfrm>
          <a:prstGeom prst="rect">
            <a:avLst/>
          </a:prstGeom>
          <a:noFill/>
        </p:spPr>
        <p:txBody>
          <a:bodyPr wrap="square" rtlCol="0">
            <a:spAutoFit/>
          </a:bodyPr>
          <a:lstStyle/>
          <a:p>
            <a:pPr algn="ctr"/>
            <a:r>
              <a:rPr lang="ar-SA" dirty="0">
                <a:latin typeface="+mj-lt"/>
              </a:rPr>
              <a:t>خصم 10% على جميع الخدمات</a:t>
            </a:r>
            <a:endParaRPr lang="pt-BR" dirty="0">
              <a:latin typeface="+mj-lt"/>
            </a:endParaRPr>
          </a:p>
        </p:txBody>
      </p:sp>
      <p:sp>
        <p:nvSpPr>
          <p:cNvPr id="134" name="CaixaDeTexto 133">
            <a:extLst>
              <a:ext uri="{FF2B5EF4-FFF2-40B4-BE49-F238E27FC236}">
                <a16:creationId xmlns:a16="http://schemas.microsoft.com/office/drawing/2014/main" id="{5CFE6877-AC36-43ED-B4B7-9A74DDF80689}"/>
              </a:ext>
            </a:extLst>
          </p:cNvPr>
          <p:cNvSpPr txBox="1"/>
          <p:nvPr/>
        </p:nvSpPr>
        <p:spPr>
          <a:xfrm>
            <a:off x="846854" y="1769874"/>
            <a:ext cx="2692909" cy="307777"/>
          </a:xfrm>
          <a:prstGeom prst="rect">
            <a:avLst/>
          </a:prstGeom>
          <a:noFill/>
        </p:spPr>
        <p:txBody>
          <a:bodyPr wrap="square" rtlCol="0">
            <a:spAutoFit/>
          </a:bodyPr>
          <a:lstStyle/>
          <a:p>
            <a:pPr algn="ctr"/>
            <a:r>
              <a:rPr lang="ar-SA" sz="1400" b="1" dirty="0">
                <a:latin typeface="+mj-lt"/>
              </a:rPr>
              <a:t>شركة استشارات</a:t>
            </a:r>
            <a:endParaRPr lang="pt-BR" sz="1400" b="1" dirty="0">
              <a:latin typeface="+mj-lt"/>
            </a:endParaRPr>
          </a:p>
        </p:txBody>
      </p:sp>
      <p:sp>
        <p:nvSpPr>
          <p:cNvPr id="135" name="Retângulo 134">
            <a:extLst>
              <a:ext uri="{FF2B5EF4-FFF2-40B4-BE49-F238E27FC236}">
                <a16:creationId xmlns:a16="http://schemas.microsoft.com/office/drawing/2014/main" id="{C77DD503-A602-4A85-96C9-4285E5A3AACD}"/>
              </a:ext>
            </a:extLst>
          </p:cNvPr>
          <p:cNvSpPr/>
          <p:nvPr/>
        </p:nvSpPr>
        <p:spPr>
          <a:xfrm>
            <a:off x="702303" y="2742823"/>
            <a:ext cx="3071818" cy="954107"/>
          </a:xfrm>
          <a:prstGeom prst="rect">
            <a:avLst/>
          </a:prstGeom>
        </p:spPr>
        <p:txBody>
          <a:bodyPr wrap="square">
            <a:spAutoFit/>
          </a:bodyPr>
          <a:lstStyle/>
          <a:p>
            <a:r>
              <a:rPr lang="ar-SA" sz="1400" b="1" dirty="0"/>
              <a:t>فيشال </a:t>
            </a:r>
            <a:r>
              <a:rPr lang="ar-SA" sz="1400" b="1" dirty="0" err="1"/>
              <a:t>باندي</a:t>
            </a:r>
            <a:endParaRPr lang="pt-BR" sz="1400" b="1" dirty="0"/>
          </a:p>
          <a:p>
            <a:r>
              <a:rPr lang="pt-BR" sz="1400" dirty="0">
                <a:hlinkClick r:id="rId24"/>
              </a:rPr>
              <a:t>vp@glasgowconsultinggroup.com</a:t>
            </a:r>
            <a:endParaRPr lang="pt-BR" sz="1400" dirty="0"/>
          </a:p>
          <a:p>
            <a:r>
              <a:rPr lang="pt-BR" sz="1400" dirty="0"/>
              <a:t>+(971) 559744360</a:t>
            </a:r>
          </a:p>
          <a:p>
            <a:r>
              <a:rPr lang="pt-BR" sz="1400" dirty="0">
                <a:hlinkClick r:id="rId25"/>
              </a:rPr>
              <a:t>http://glasgowconsultinggroup.com/</a:t>
            </a:r>
            <a:endParaRPr lang="pt-BR" sz="1400" dirty="0"/>
          </a:p>
        </p:txBody>
      </p:sp>
      <p:pic>
        <p:nvPicPr>
          <p:cNvPr id="136" name="Gráfico 7" descr="Envelope">
            <a:extLst>
              <a:ext uri="{FF2B5EF4-FFF2-40B4-BE49-F238E27FC236}">
                <a16:creationId xmlns:a16="http://schemas.microsoft.com/office/drawing/2014/main" id="{02D9DEFF-610B-418A-BA31-A25FBE084A97}"/>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516773" y="3015753"/>
            <a:ext cx="228600" cy="228600"/>
          </a:xfrm>
          <a:prstGeom prst="rect">
            <a:avLst/>
          </a:prstGeom>
        </p:spPr>
      </p:pic>
      <p:pic>
        <p:nvPicPr>
          <p:cNvPr id="137" name="Gráfico 20" descr="Telefone">
            <a:extLst>
              <a:ext uri="{FF2B5EF4-FFF2-40B4-BE49-F238E27FC236}">
                <a16:creationId xmlns:a16="http://schemas.microsoft.com/office/drawing/2014/main" id="{B1EF3A07-525F-4FE4-967F-963587C8EF8D}"/>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516773" y="3236203"/>
            <a:ext cx="228601" cy="228601"/>
          </a:xfrm>
          <a:prstGeom prst="rect">
            <a:avLst/>
          </a:prstGeom>
        </p:spPr>
      </p:pic>
      <p:pic>
        <p:nvPicPr>
          <p:cNvPr id="138" name="Imagem 137" descr="Fundo preto com letras brancas&#10;&#10;Descrição gerada automaticamente">
            <a:extLst>
              <a:ext uri="{FF2B5EF4-FFF2-40B4-BE49-F238E27FC236}">
                <a16:creationId xmlns:a16="http://schemas.microsoft.com/office/drawing/2014/main" id="{BE6C9E04-70F1-49B4-BD8F-001EA0EAE3F2}"/>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46864" y="3456598"/>
            <a:ext cx="162035" cy="162035"/>
          </a:xfrm>
          <a:prstGeom prst="rect">
            <a:avLst/>
          </a:prstGeom>
        </p:spPr>
      </p:pic>
      <p:pic>
        <p:nvPicPr>
          <p:cNvPr id="139" name="Gráfico 7" descr="Envelope">
            <a:extLst>
              <a:ext uri="{FF2B5EF4-FFF2-40B4-BE49-F238E27FC236}">
                <a16:creationId xmlns:a16="http://schemas.microsoft.com/office/drawing/2014/main" id="{E417F7FE-4F86-44ED-8E80-9CB42F8BE9BE}"/>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8171048" y="2969902"/>
            <a:ext cx="228600" cy="228600"/>
          </a:xfrm>
          <a:prstGeom prst="rect">
            <a:avLst/>
          </a:prstGeom>
        </p:spPr>
      </p:pic>
      <p:sp>
        <p:nvSpPr>
          <p:cNvPr id="140" name="Retângulo 139">
            <a:extLst>
              <a:ext uri="{FF2B5EF4-FFF2-40B4-BE49-F238E27FC236}">
                <a16:creationId xmlns:a16="http://schemas.microsoft.com/office/drawing/2014/main" id="{2DD23BA2-30A8-483C-9696-2BD5FF3175A0}"/>
              </a:ext>
            </a:extLst>
          </p:cNvPr>
          <p:cNvSpPr/>
          <p:nvPr/>
        </p:nvSpPr>
        <p:spPr>
          <a:xfrm>
            <a:off x="643825" y="5750064"/>
            <a:ext cx="3071818" cy="954107"/>
          </a:xfrm>
          <a:prstGeom prst="rect">
            <a:avLst/>
          </a:prstGeom>
        </p:spPr>
        <p:txBody>
          <a:bodyPr wrap="square">
            <a:spAutoFit/>
          </a:bodyPr>
          <a:lstStyle/>
          <a:p>
            <a:r>
              <a:rPr lang="ar-SA" sz="1400" b="1" dirty="0"/>
              <a:t>رشا مصطفى</a:t>
            </a:r>
            <a:endParaRPr lang="pt-BR" sz="1400" b="1" dirty="0"/>
          </a:p>
          <a:p>
            <a:r>
              <a:rPr lang="pt-BR" sz="1400" dirty="0">
                <a:hlinkClick r:id="rId26"/>
              </a:rPr>
              <a:t>csinfo@gulf-freight-eg.com</a:t>
            </a:r>
            <a:r>
              <a:rPr lang="pt-BR" sz="1400" dirty="0"/>
              <a:t> </a:t>
            </a:r>
          </a:p>
          <a:p>
            <a:r>
              <a:rPr lang="pt-BR" sz="1400" dirty="0"/>
              <a:t>+(20) 223515219</a:t>
            </a:r>
          </a:p>
          <a:p>
            <a:r>
              <a:rPr lang="pt-BR" sz="1400" dirty="0">
                <a:solidFill>
                  <a:schemeClr val="tx1"/>
                </a:solidFill>
                <a:hlinkClick r:id="rId27"/>
              </a:rPr>
              <a:t>https://www.gulf-freight-eg.com</a:t>
            </a:r>
            <a:endParaRPr lang="pt-BR" sz="1400" dirty="0">
              <a:solidFill>
                <a:schemeClr val="tx1"/>
              </a:solidFill>
            </a:endParaRPr>
          </a:p>
        </p:txBody>
      </p:sp>
      <p:pic>
        <p:nvPicPr>
          <p:cNvPr id="141" name="Gráfico 7" descr="Envelope">
            <a:extLst>
              <a:ext uri="{FF2B5EF4-FFF2-40B4-BE49-F238E27FC236}">
                <a16:creationId xmlns:a16="http://schemas.microsoft.com/office/drawing/2014/main" id="{35A7A65A-76C6-4A04-9677-DD20C6432BCE}"/>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458295" y="6022994"/>
            <a:ext cx="228600" cy="228600"/>
          </a:xfrm>
          <a:prstGeom prst="rect">
            <a:avLst/>
          </a:prstGeom>
        </p:spPr>
      </p:pic>
      <p:pic>
        <p:nvPicPr>
          <p:cNvPr id="142" name="Gráfico 20" descr="Telefone">
            <a:extLst>
              <a:ext uri="{FF2B5EF4-FFF2-40B4-BE49-F238E27FC236}">
                <a16:creationId xmlns:a16="http://schemas.microsoft.com/office/drawing/2014/main" id="{9567148A-0A67-403E-AD49-4DC363BF45D2}"/>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458295" y="6243444"/>
            <a:ext cx="228601" cy="228601"/>
          </a:xfrm>
          <a:prstGeom prst="rect">
            <a:avLst/>
          </a:prstGeom>
        </p:spPr>
      </p:pic>
      <p:pic>
        <p:nvPicPr>
          <p:cNvPr id="143" name="Imagem 142" descr="Fundo preto com letras brancas&#10;&#10;Descrição gerada automaticamente">
            <a:extLst>
              <a:ext uri="{FF2B5EF4-FFF2-40B4-BE49-F238E27FC236}">
                <a16:creationId xmlns:a16="http://schemas.microsoft.com/office/drawing/2014/main" id="{C0BF7E0E-4247-4576-ADDD-F971CA65CA7F}"/>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8386" y="6463839"/>
            <a:ext cx="162035" cy="162035"/>
          </a:xfrm>
          <a:prstGeom prst="rect">
            <a:avLst/>
          </a:prstGeom>
        </p:spPr>
      </p:pic>
      <p:sp>
        <p:nvSpPr>
          <p:cNvPr id="144" name="CaixaDeTexto 143">
            <a:extLst>
              <a:ext uri="{FF2B5EF4-FFF2-40B4-BE49-F238E27FC236}">
                <a16:creationId xmlns:a16="http://schemas.microsoft.com/office/drawing/2014/main" id="{A873CE8B-7F4E-43DC-A0B1-D76376F3AB47}"/>
              </a:ext>
            </a:extLst>
          </p:cNvPr>
          <p:cNvSpPr txBox="1"/>
          <p:nvPr/>
        </p:nvSpPr>
        <p:spPr>
          <a:xfrm>
            <a:off x="904342" y="5174389"/>
            <a:ext cx="2692909" cy="307777"/>
          </a:xfrm>
          <a:prstGeom prst="rect">
            <a:avLst/>
          </a:prstGeom>
          <a:noFill/>
        </p:spPr>
        <p:txBody>
          <a:bodyPr wrap="square" rtlCol="0">
            <a:spAutoFit/>
          </a:bodyPr>
          <a:lstStyle/>
          <a:p>
            <a:pPr algn="ctr"/>
            <a:r>
              <a:rPr lang="ar-SA" sz="1400" b="1" dirty="0">
                <a:latin typeface="+mj-lt"/>
              </a:rPr>
              <a:t>لوجستية</a:t>
            </a:r>
            <a:endParaRPr lang="pt-BR" sz="1400" b="1" dirty="0">
              <a:latin typeface="+mj-lt"/>
            </a:endParaRPr>
          </a:p>
        </p:txBody>
      </p:sp>
      <p:pic>
        <p:nvPicPr>
          <p:cNvPr id="145" name="Imagem 144" descr="Fundo preto com letras brancas&#10;&#10;Descrição gerada automaticamente">
            <a:extLst>
              <a:ext uri="{FF2B5EF4-FFF2-40B4-BE49-F238E27FC236}">
                <a16:creationId xmlns:a16="http://schemas.microsoft.com/office/drawing/2014/main" id="{A0A51A47-44A3-449C-BAF6-4EB33D9A182C}"/>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65735" y="6469980"/>
            <a:ext cx="162035" cy="162035"/>
          </a:xfrm>
          <a:prstGeom prst="rect">
            <a:avLst/>
          </a:prstGeom>
        </p:spPr>
      </p:pic>
      <p:sp>
        <p:nvSpPr>
          <p:cNvPr id="146" name="Retângulo 145">
            <a:extLst>
              <a:ext uri="{FF2B5EF4-FFF2-40B4-BE49-F238E27FC236}">
                <a16:creationId xmlns:a16="http://schemas.microsoft.com/office/drawing/2014/main" id="{90F8E85D-2113-4C19-9DDF-917F07D12F09}"/>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7" name="CaixaDeTexto 146">
            <a:extLst>
              <a:ext uri="{FF2B5EF4-FFF2-40B4-BE49-F238E27FC236}">
                <a16:creationId xmlns:a16="http://schemas.microsoft.com/office/drawing/2014/main" id="{78C5F26A-1399-44A0-BD4D-56414F935B7B}"/>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العربية</a:t>
            </a:r>
            <a:endParaRPr lang="pt-BR" sz="2000" b="1" dirty="0">
              <a:solidFill>
                <a:schemeClr val="bg1"/>
              </a:solidFill>
              <a:latin typeface="Myriad Pro Light SemiExt" panose="020B0405030403020204" pitchFamily="34" charset="0"/>
            </a:endParaRPr>
          </a:p>
        </p:txBody>
      </p:sp>
    </p:spTree>
    <p:extLst>
      <p:ext uri="{BB962C8B-B14F-4D97-AF65-F5344CB8AC3E}">
        <p14:creationId xmlns:p14="http://schemas.microsoft.com/office/powerpoint/2010/main" val="152773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rua, embaçado, janela, placa&#10;&#10;Descrição gerada automaticamente">
            <a:extLst>
              <a:ext uri="{FF2B5EF4-FFF2-40B4-BE49-F238E27FC236}">
                <a16:creationId xmlns:a16="http://schemas.microsoft.com/office/drawing/2014/main" id="{9E80DCF5-3256-42E0-B08D-33DD1C23A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D0D6AF1C-F6F6-4CAD-8BD9-B90E28714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6608" y="107697"/>
            <a:ext cx="1209467" cy="471487"/>
          </a:xfrm>
          <a:prstGeom prst="rect">
            <a:avLst/>
          </a:prstGeom>
        </p:spPr>
      </p:pic>
      <p:sp>
        <p:nvSpPr>
          <p:cNvPr id="22" name="Retângulo 21">
            <a:extLst>
              <a:ext uri="{FF2B5EF4-FFF2-40B4-BE49-F238E27FC236}">
                <a16:creationId xmlns:a16="http://schemas.microsoft.com/office/drawing/2014/main" id="{FAAD7558-F045-451B-8942-C9C744376435}"/>
              </a:ext>
            </a:extLst>
          </p:cNvPr>
          <p:cNvSpPr/>
          <p:nvPr/>
        </p:nvSpPr>
        <p:spPr>
          <a:xfrm>
            <a:off x="369876" y="722799"/>
            <a:ext cx="3673504" cy="2889525"/>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tângulo 22">
            <a:extLst>
              <a:ext uri="{FF2B5EF4-FFF2-40B4-BE49-F238E27FC236}">
                <a16:creationId xmlns:a16="http://schemas.microsoft.com/office/drawing/2014/main" id="{531DBF7E-E884-49B8-84B1-38E99532A2C5}"/>
              </a:ext>
            </a:extLst>
          </p:cNvPr>
          <p:cNvSpPr/>
          <p:nvPr/>
        </p:nvSpPr>
        <p:spPr>
          <a:xfrm>
            <a:off x="4231750" y="71097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tângulo 23">
            <a:extLst>
              <a:ext uri="{FF2B5EF4-FFF2-40B4-BE49-F238E27FC236}">
                <a16:creationId xmlns:a16="http://schemas.microsoft.com/office/drawing/2014/main" id="{BA807F8C-D070-4072-BBFE-A2CDE68FBA3A}"/>
              </a:ext>
            </a:extLst>
          </p:cNvPr>
          <p:cNvSpPr/>
          <p:nvPr/>
        </p:nvSpPr>
        <p:spPr>
          <a:xfrm>
            <a:off x="8115630" y="762674"/>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8FC4137D-DC73-4197-8453-7C8138C9D3FC}"/>
              </a:ext>
            </a:extLst>
          </p:cNvPr>
          <p:cNvSpPr/>
          <p:nvPr/>
        </p:nvSpPr>
        <p:spPr>
          <a:xfrm>
            <a:off x="397562"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Retângulo 26">
            <a:extLst>
              <a:ext uri="{FF2B5EF4-FFF2-40B4-BE49-F238E27FC236}">
                <a16:creationId xmlns:a16="http://schemas.microsoft.com/office/drawing/2014/main" id="{54226AEA-686A-4236-8205-D37D1DBEA617}"/>
              </a:ext>
            </a:extLst>
          </p:cNvPr>
          <p:cNvSpPr/>
          <p:nvPr/>
        </p:nvSpPr>
        <p:spPr>
          <a:xfrm>
            <a:off x="4256596"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1CF4B446-0016-4DD2-9815-A5BAC8825065}"/>
              </a:ext>
            </a:extLst>
          </p:cNvPr>
          <p:cNvSpPr/>
          <p:nvPr/>
        </p:nvSpPr>
        <p:spPr>
          <a:xfrm>
            <a:off x="8115630" y="3810337"/>
            <a:ext cx="3673504" cy="2893834"/>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0" name="Gráfico 20" descr="Telefone">
            <a:extLst>
              <a:ext uri="{FF2B5EF4-FFF2-40B4-BE49-F238E27FC236}">
                <a16:creationId xmlns:a16="http://schemas.microsoft.com/office/drawing/2014/main" id="{16ABADD2-6450-4540-B4B2-AC5D2AEEBF01}"/>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39793" y="3200399"/>
            <a:ext cx="228601" cy="228601"/>
          </a:xfrm>
          <a:prstGeom prst="rect">
            <a:avLst/>
          </a:prstGeom>
        </p:spPr>
      </p:pic>
      <p:pic>
        <p:nvPicPr>
          <p:cNvPr id="77" name="Gráfico 7" descr="Envelope">
            <a:extLst>
              <a:ext uri="{FF2B5EF4-FFF2-40B4-BE49-F238E27FC236}">
                <a16:creationId xmlns:a16="http://schemas.microsoft.com/office/drawing/2014/main" id="{A5CD1ABD-6F4E-4E5F-97B1-0E3BD1B61B50}"/>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9793" y="2983853"/>
            <a:ext cx="228600" cy="228600"/>
          </a:xfrm>
          <a:prstGeom prst="rect">
            <a:avLst/>
          </a:prstGeom>
        </p:spPr>
      </p:pic>
      <p:pic>
        <p:nvPicPr>
          <p:cNvPr id="45" name="Gráfico 20" descr="Telefone">
            <a:extLst>
              <a:ext uri="{FF2B5EF4-FFF2-40B4-BE49-F238E27FC236}">
                <a16:creationId xmlns:a16="http://schemas.microsoft.com/office/drawing/2014/main" id="{8C15C964-DF64-45C3-9125-C0A96C68D1AD}"/>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290220" y="3157758"/>
            <a:ext cx="228601" cy="228601"/>
          </a:xfrm>
          <a:prstGeom prst="rect">
            <a:avLst/>
          </a:prstGeom>
        </p:spPr>
      </p:pic>
      <p:pic>
        <p:nvPicPr>
          <p:cNvPr id="46" name="Gráfico 7" descr="Envelope">
            <a:extLst>
              <a:ext uri="{FF2B5EF4-FFF2-40B4-BE49-F238E27FC236}">
                <a16:creationId xmlns:a16="http://schemas.microsoft.com/office/drawing/2014/main" id="{53A7B054-80D7-4E59-8B7F-7D4AF8C9A6EA}"/>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00200" y="2942521"/>
            <a:ext cx="228600" cy="228600"/>
          </a:xfrm>
          <a:prstGeom prst="rect">
            <a:avLst/>
          </a:prstGeom>
        </p:spPr>
      </p:pic>
      <p:sp>
        <p:nvSpPr>
          <p:cNvPr id="56" name="CaixaDeTexto 55">
            <a:extLst>
              <a:ext uri="{FF2B5EF4-FFF2-40B4-BE49-F238E27FC236}">
                <a16:creationId xmlns:a16="http://schemas.microsoft.com/office/drawing/2014/main" id="{4DBC0688-741B-40D7-BABE-3D4B786E23DB}"/>
              </a:ext>
            </a:extLst>
          </p:cNvPr>
          <p:cNvSpPr txBox="1"/>
          <p:nvPr/>
        </p:nvSpPr>
        <p:spPr>
          <a:xfrm>
            <a:off x="8489134" y="2151415"/>
            <a:ext cx="2692909" cy="307777"/>
          </a:xfrm>
          <a:prstGeom prst="rect">
            <a:avLst/>
          </a:prstGeom>
          <a:noFill/>
        </p:spPr>
        <p:txBody>
          <a:bodyPr wrap="square" rtlCol="0">
            <a:spAutoFit/>
          </a:bodyPr>
          <a:lstStyle/>
          <a:p>
            <a:pPr algn="ctr"/>
            <a:r>
              <a:rPr lang="ar-SA" sz="1400" b="1" dirty="0">
                <a:latin typeface="+mj-lt"/>
              </a:rPr>
              <a:t>خدمات</a:t>
            </a:r>
            <a:endParaRPr lang="pt-BR" sz="1400" b="1" dirty="0">
              <a:latin typeface="+mj-lt"/>
            </a:endParaRPr>
          </a:p>
        </p:txBody>
      </p:sp>
      <p:pic>
        <p:nvPicPr>
          <p:cNvPr id="57" name="Gráfico 20" descr="Telefone">
            <a:extLst>
              <a:ext uri="{FF2B5EF4-FFF2-40B4-BE49-F238E27FC236}">
                <a16:creationId xmlns:a16="http://schemas.microsoft.com/office/drawing/2014/main" id="{C1D78FAB-6244-4111-B493-09DEB0679A63}"/>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8176223" y="3184306"/>
            <a:ext cx="228601" cy="228601"/>
          </a:xfrm>
          <a:prstGeom prst="rect">
            <a:avLst/>
          </a:prstGeom>
        </p:spPr>
      </p:pic>
      <p:pic>
        <p:nvPicPr>
          <p:cNvPr id="58" name="Gráfico 7" descr="Envelope">
            <a:extLst>
              <a:ext uri="{FF2B5EF4-FFF2-40B4-BE49-F238E27FC236}">
                <a16:creationId xmlns:a16="http://schemas.microsoft.com/office/drawing/2014/main" id="{25A1B2C9-04A5-493E-93F6-286AF798FCAD}"/>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8176223" y="2967760"/>
            <a:ext cx="228600" cy="228600"/>
          </a:xfrm>
          <a:prstGeom prst="rect">
            <a:avLst/>
          </a:prstGeom>
        </p:spPr>
      </p:pic>
      <p:sp>
        <p:nvSpPr>
          <p:cNvPr id="59" name="Retângulo 58">
            <a:extLst>
              <a:ext uri="{FF2B5EF4-FFF2-40B4-BE49-F238E27FC236}">
                <a16:creationId xmlns:a16="http://schemas.microsoft.com/office/drawing/2014/main" id="{F1ED9768-87A5-4BC8-88BC-6529B1712F35}"/>
              </a:ext>
            </a:extLst>
          </p:cNvPr>
          <p:cNvSpPr/>
          <p:nvPr/>
        </p:nvSpPr>
        <p:spPr>
          <a:xfrm>
            <a:off x="8377942" y="2712728"/>
            <a:ext cx="3071818" cy="954107"/>
          </a:xfrm>
          <a:prstGeom prst="rect">
            <a:avLst/>
          </a:prstGeom>
        </p:spPr>
        <p:txBody>
          <a:bodyPr wrap="square">
            <a:spAutoFit/>
          </a:bodyPr>
          <a:lstStyle/>
          <a:p>
            <a:pPr>
              <a:spcAft>
                <a:spcPts val="0"/>
              </a:spcAft>
            </a:pPr>
            <a:r>
              <a:rPr lang="ar-SA" sz="1400" b="1" i="0" dirty="0" err="1">
                <a:effectLst/>
                <a:latin typeface="+mj-lt"/>
              </a:rPr>
              <a:t>أنجيليني</a:t>
            </a:r>
            <a:r>
              <a:rPr lang="ar-SA" sz="1400" b="1" i="0" dirty="0">
                <a:effectLst/>
                <a:latin typeface="+mj-lt"/>
              </a:rPr>
              <a:t> ريفيرا</a:t>
            </a:r>
            <a:endParaRPr lang="pt-BR" sz="1400" b="1" dirty="0">
              <a:latin typeface="+mj-lt"/>
              <a:ea typeface="Calibri" panose="020F0502020204030204" pitchFamily="34" charset="0"/>
            </a:endParaRPr>
          </a:p>
          <a:p>
            <a:pPr>
              <a:spcAft>
                <a:spcPts val="0"/>
              </a:spcAft>
            </a:pPr>
            <a:r>
              <a:rPr lang="pt-BR" sz="1400" dirty="0">
                <a:latin typeface="+mj-lt"/>
                <a:ea typeface="Calibri" panose="020F0502020204030204" pitchFamily="34" charset="0"/>
                <a:hlinkClick r:id="rId9"/>
              </a:rPr>
              <a:t>angeline@primegroup.ae</a:t>
            </a:r>
            <a:r>
              <a:rPr lang="pt-BR" sz="1400" dirty="0">
                <a:latin typeface="+mj-lt"/>
                <a:ea typeface="Calibri" panose="020F0502020204030204" pitchFamily="34" charset="0"/>
              </a:rPr>
              <a:t> </a:t>
            </a:r>
          </a:p>
          <a:p>
            <a:pPr>
              <a:spcAft>
                <a:spcPts val="0"/>
              </a:spcAft>
            </a:pPr>
            <a:r>
              <a:rPr lang="pt-BR" sz="1400" dirty="0">
                <a:latin typeface="+mj-lt"/>
                <a:ea typeface="Calibri" panose="020F0502020204030204" pitchFamily="34" charset="0"/>
              </a:rPr>
              <a:t>+(971) 144314690</a:t>
            </a:r>
          </a:p>
          <a:p>
            <a:r>
              <a:rPr lang="pt-BR" sz="1400" dirty="0">
                <a:latin typeface="+mj-lt"/>
                <a:hlinkClick r:id="rId10"/>
              </a:rPr>
              <a:t>http://www.primegroup.ae/</a:t>
            </a:r>
            <a:r>
              <a:rPr lang="pt-BR" sz="1400" dirty="0">
                <a:latin typeface="+mj-lt"/>
              </a:rPr>
              <a:t> </a:t>
            </a:r>
          </a:p>
        </p:txBody>
      </p:sp>
      <p:pic>
        <p:nvPicPr>
          <p:cNvPr id="9" name="Imagem 8" descr="Uma imagem contendo comida&#10;&#10;Descrição gerada automaticamente">
            <a:extLst>
              <a:ext uri="{FF2B5EF4-FFF2-40B4-BE49-F238E27FC236}">
                <a16:creationId xmlns:a16="http://schemas.microsoft.com/office/drawing/2014/main" id="{015512E3-6612-4A8D-AAF9-0F6C33F53E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43963" y="1010526"/>
            <a:ext cx="1674402" cy="1116268"/>
          </a:xfrm>
          <a:prstGeom prst="rect">
            <a:avLst/>
          </a:prstGeom>
        </p:spPr>
      </p:pic>
      <p:pic>
        <p:nvPicPr>
          <p:cNvPr id="54" name="Gráfico 20" descr="Telefone">
            <a:extLst>
              <a:ext uri="{FF2B5EF4-FFF2-40B4-BE49-F238E27FC236}">
                <a16:creationId xmlns:a16="http://schemas.microsoft.com/office/drawing/2014/main" id="{E2C22FC6-0A44-4D3B-AFFC-3675F647C252}"/>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436990" y="6238611"/>
            <a:ext cx="228601" cy="228601"/>
          </a:xfrm>
          <a:prstGeom prst="rect">
            <a:avLst/>
          </a:prstGeom>
        </p:spPr>
      </p:pic>
      <p:pic>
        <p:nvPicPr>
          <p:cNvPr id="55" name="Gráfico 7" descr="Envelope">
            <a:extLst>
              <a:ext uri="{FF2B5EF4-FFF2-40B4-BE49-F238E27FC236}">
                <a16:creationId xmlns:a16="http://schemas.microsoft.com/office/drawing/2014/main" id="{AE7F7AA5-7CEA-4C7D-9C5A-C8D917F3F796}"/>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436990" y="6022065"/>
            <a:ext cx="228600" cy="228600"/>
          </a:xfrm>
          <a:prstGeom prst="rect">
            <a:avLst/>
          </a:prstGeom>
        </p:spPr>
      </p:pic>
      <p:sp>
        <p:nvSpPr>
          <p:cNvPr id="60" name="CaixaDeTexto 59">
            <a:extLst>
              <a:ext uri="{FF2B5EF4-FFF2-40B4-BE49-F238E27FC236}">
                <a16:creationId xmlns:a16="http://schemas.microsoft.com/office/drawing/2014/main" id="{5CE5117A-9AFE-43B8-9AB1-FB9C4662EE0F}"/>
              </a:ext>
            </a:extLst>
          </p:cNvPr>
          <p:cNvSpPr txBox="1"/>
          <p:nvPr/>
        </p:nvSpPr>
        <p:spPr>
          <a:xfrm>
            <a:off x="935440" y="5062145"/>
            <a:ext cx="2692909" cy="307777"/>
          </a:xfrm>
          <a:prstGeom prst="rect">
            <a:avLst/>
          </a:prstGeom>
          <a:noFill/>
        </p:spPr>
        <p:txBody>
          <a:bodyPr wrap="square" rtlCol="0">
            <a:spAutoFit/>
          </a:bodyPr>
          <a:lstStyle/>
          <a:p>
            <a:pPr algn="ctr"/>
            <a:r>
              <a:rPr lang="ar-SA" sz="1400" b="1" dirty="0">
                <a:latin typeface="+mj-lt"/>
              </a:rPr>
              <a:t>وكالة سياحة وسفر</a:t>
            </a:r>
            <a:endParaRPr lang="pt-BR" sz="1400" b="1" dirty="0">
              <a:latin typeface="+mj-lt"/>
            </a:endParaRPr>
          </a:p>
        </p:txBody>
      </p:sp>
      <p:sp>
        <p:nvSpPr>
          <p:cNvPr id="63" name="Retângulo 62">
            <a:extLst>
              <a:ext uri="{FF2B5EF4-FFF2-40B4-BE49-F238E27FC236}">
                <a16:creationId xmlns:a16="http://schemas.microsoft.com/office/drawing/2014/main" id="{72970F3B-AEBA-4E8C-B219-E90BE2E53452}"/>
              </a:ext>
            </a:extLst>
          </p:cNvPr>
          <p:cNvSpPr/>
          <p:nvPr/>
        </p:nvSpPr>
        <p:spPr>
          <a:xfrm>
            <a:off x="609146" y="5767518"/>
            <a:ext cx="3071818" cy="1169551"/>
          </a:xfrm>
          <a:prstGeom prst="rect">
            <a:avLst/>
          </a:prstGeom>
        </p:spPr>
        <p:txBody>
          <a:bodyPr wrap="square">
            <a:spAutoFit/>
          </a:bodyPr>
          <a:lstStyle/>
          <a:p>
            <a:pPr>
              <a:spcAft>
                <a:spcPts val="0"/>
              </a:spcAft>
            </a:pPr>
            <a:r>
              <a:rPr lang="ar-SA" sz="1400" b="1" dirty="0">
                <a:latin typeface="Calibri Light" panose="020F0302020204030204" pitchFamily="34" charset="0"/>
                <a:ea typeface="Calibri" panose="020F0502020204030204" pitchFamily="34" charset="0"/>
              </a:rPr>
              <a:t>لاريسا ويلسون</a:t>
            </a:r>
            <a:endParaRPr lang="pt-BR" sz="1400" b="1" dirty="0">
              <a:latin typeface="Calibri Light" panose="020F0302020204030204" pitchFamily="34" charset="0"/>
              <a:ea typeface="Calibri" panose="020F0502020204030204" pitchFamily="34" charset="0"/>
            </a:endParaRPr>
          </a:p>
          <a:p>
            <a:pPr>
              <a:spcAft>
                <a:spcPts val="0"/>
              </a:spcAft>
            </a:pPr>
            <a:r>
              <a:rPr lang="fi-FI" sz="1400" dirty="0">
                <a:latin typeface="Calibri Light" panose="020F0302020204030204" pitchFamily="34" charset="0"/>
                <a:ea typeface="Calibri" panose="020F0502020204030204" pitchFamily="34" charset="0"/>
                <a:hlinkClick r:id="rId12"/>
              </a:rPr>
              <a:t>larissa@highclassbrazil.com</a:t>
            </a:r>
            <a:r>
              <a:rPr lang="fi-FI" sz="1400" dirty="0">
                <a:latin typeface="Calibri Light" panose="020F0302020204030204" pitchFamily="34" charset="0"/>
                <a:ea typeface="Calibri" panose="020F0502020204030204" pitchFamily="34" charset="0"/>
              </a:rPr>
              <a:t>  </a:t>
            </a:r>
            <a:endParaRPr lang="pt-BR" sz="1400" dirty="0">
              <a:latin typeface="Calibri Light" panose="020F0302020204030204" pitchFamily="34" charset="0"/>
              <a:ea typeface="Calibri" panose="020F0502020204030204" pitchFamily="34" charset="0"/>
            </a:endParaRPr>
          </a:p>
          <a:p>
            <a:pPr>
              <a:spcAft>
                <a:spcPts val="0"/>
              </a:spcAft>
            </a:pPr>
            <a:r>
              <a:rPr lang="pt-BR" sz="1400" dirty="0">
                <a:latin typeface="Calibri" panose="020F0502020204030204" pitchFamily="34" charset="0"/>
                <a:ea typeface="Calibri" panose="020F0502020204030204" pitchFamily="34" charset="0"/>
              </a:rPr>
              <a:t>+(971) 501505714</a:t>
            </a:r>
          </a:p>
          <a:p>
            <a:r>
              <a:rPr lang="pt-BR" sz="1400" dirty="0">
                <a:latin typeface="+mj-lt"/>
                <a:hlinkClick r:id="rId13"/>
              </a:rPr>
              <a:t>http://highclassbrazil.com/</a:t>
            </a:r>
            <a:endParaRPr lang="pt-BR" sz="1400" dirty="0">
              <a:latin typeface="+mj-lt"/>
            </a:endParaRPr>
          </a:p>
          <a:p>
            <a:pPr>
              <a:spcAft>
                <a:spcPts val="0"/>
              </a:spcAft>
            </a:pPr>
            <a:endParaRPr lang="pt-BR" sz="1400" dirty="0">
              <a:latin typeface="Calibri" panose="020F0502020204030204" pitchFamily="34" charset="0"/>
              <a:ea typeface="Calibri" panose="020F0502020204030204" pitchFamily="34" charset="0"/>
            </a:endParaRPr>
          </a:p>
        </p:txBody>
      </p:sp>
      <p:pic>
        <p:nvPicPr>
          <p:cNvPr id="64" name="Imagem 63" descr="Uma imagem contendo objeto, relógio, placar&#10;&#10;Descrição gerada automaticamente">
            <a:extLst>
              <a:ext uri="{FF2B5EF4-FFF2-40B4-BE49-F238E27FC236}">
                <a16:creationId xmlns:a16="http://schemas.microsoft.com/office/drawing/2014/main" id="{E5BF41E4-83A1-4078-9285-4F6E0FCDD7EA}"/>
              </a:ext>
            </a:extLst>
          </p:cNvPr>
          <p:cNvPicPr>
            <a:picLocks noChangeAspect="1"/>
          </p:cNvPicPr>
          <p:nvPr/>
        </p:nvPicPr>
        <p:blipFill>
          <a:blip r:embed="rId14">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99980" y="4274166"/>
            <a:ext cx="2780807" cy="629841"/>
          </a:xfrm>
          <a:prstGeom prst="rect">
            <a:avLst/>
          </a:prstGeom>
        </p:spPr>
      </p:pic>
      <p:pic>
        <p:nvPicPr>
          <p:cNvPr id="65" name="Imagem 64" descr="Fundo preto com letras brancas&#10;&#10;Descrição gerada automaticamente">
            <a:extLst>
              <a:ext uri="{FF2B5EF4-FFF2-40B4-BE49-F238E27FC236}">
                <a16:creationId xmlns:a16="http://schemas.microsoft.com/office/drawing/2014/main" id="{BE554BAE-ED73-4704-B6B8-7BBE34280808}"/>
              </a:ext>
            </a:extLst>
          </p:cNvPr>
          <p:cNvPicPr>
            <a:picLocks noChangeAspect="1"/>
          </p:cNvPicPr>
          <p:nvPr/>
        </p:nvPicPr>
        <p:blipFill>
          <a:blip r:embed="rId15">
            <a:duotone>
              <a:schemeClr val="accent1">
                <a:shade val="45000"/>
                <a:satMod val="135000"/>
              </a:schemeClr>
              <a:prstClr val="white"/>
            </a:duotone>
            <a:extLst>
              <a:ext uri="{BEBA8EAE-BF5A-486C-A8C5-ECC9F3942E4B}">
                <a14:imgProps xmlns:a14="http://schemas.microsoft.com/office/drawing/2010/main">
                  <a14:imgLayer r:embed="rId16">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73076" y="3442168"/>
            <a:ext cx="162035" cy="162035"/>
          </a:xfrm>
          <a:prstGeom prst="rect">
            <a:avLst/>
          </a:prstGeom>
        </p:spPr>
      </p:pic>
      <p:pic>
        <p:nvPicPr>
          <p:cNvPr id="66" name="Imagem 65" descr="Fundo preto com letras brancas&#10;&#10;Descrição gerada automaticamente">
            <a:extLst>
              <a:ext uri="{FF2B5EF4-FFF2-40B4-BE49-F238E27FC236}">
                <a16:creationId xmlns:a16="http://schemas.microsoft.com/office/drawing/2014/main" id="{CDA1B322-C2F4-446A-93B6-24A71962D90E}"/>
              </a:ext>
            </a:extLst>
          </p:cNvPr>
          <p:cNvPicPr>
            <a:picLocks noChangeAspect="1"/>
          </p:cNvPicPr>
          <p:nvPr/>
        </p:nvPicPr>
        <p:blipFill>
          <a:blip r:embed="rId15">
            <a:duotone>
              <a:schemeClr val="accent1">
                <a:shade val="45000"/>
                <a:satMod val="135000"/>
              </a:schemeClr>
              <a:prstClr val="white"/>
            </a:duotone>
            <a:extLst>
              <a:ext uri="{BEBA8EAE-BF5A-486C-A8C5-ECC9F3942E4B}">
                <a14:imgProps xmlns:a14="http://schemas.microsoft.com/office/drawing/2010/main">
                  <a14:imgLayer r:embed="rId16">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15907" y="3445094"/>
            <a:ext cx="162035" cy="162035"/>
          </a:xfrm>
          <a:prstGeom prst="rect">
            <a:avLst/>
          </a:prstGeom>
        </p:spPr>
      </p:pic>
      <p:pic>
        <p:nvPicPr>
          <p:cNvPr id="69" name="Imagem 68" descr="Fundo preto com letras brancas&#10;&#10;Descrição gerada automaticamente">
            <a:extLst>
              <a:ext uri="{FF2B5EF4-FFF2-40B4-BE49-F238E27FC236}">
                <a16:creationId xmlns:a16="http://schemas.microsoft.com/office/drawing/2014/main" id="{B9AAD6E3-584D-40C8-9FFA-7507C8B5C1EF}"/>
              </a:ext>
            </a:extLst>
          </p:cNvPr>
          <p:cNvPicPr>
            <a:picLocks noChangeAspect="1"/>
          </p:cNvPicPr>
          <p:nvPr/>
        </p:nvPicPr>
        <p:blipFill>
          <a:blip r:embed="rId15">
            <a:duotone>
              <a:schemeClr val="accent1">
                <a:shade val="45000"/>
                <a:satMod val="135000"/>
              </a:schemeClr>
              <a:prstClr val="white"/>
            </a:duotone>
            <a:extLst>
              <a:ext uri="{BEBA8EAE-BF5A-486C-A8C5-ECC9F3942E4B}">
                <a14:imgProps xmlns:a14="http://schemas.microsoft.com/office/drawing/2010/main">
                  <a14:imgLayer r:embed="rId16">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73076" y="6504674"/>
            <a:ext cx="162035" cy="162035"/>
          </a:xfrm>
          <a:prstGeom prst="rect">
            <a:avLst/>
          </a:prstGeom>
        </p:spPr>
      </p:pic>
      <p:sp>
        <p:nvSpPr>
          <p:cNvPr id="71" name="Retângulo 70">
            <a:extLst>
              <a:ext uri="{FF2B5EF4-FFF2-40B4-BE49-F238E27FC236}">
                <a16:creationId xmlns:a16="http://schemas.microsoft.com/office/drawing/2014/main" id="{08DA3D33-33A7-49D1-8D08-987739F0BB9E}"/>
              </a:ext>
            </a:extLst>
          </p:cNvPr>
          <p:cNvSpPr/>
          <p:nvPr/>
        </p:nvSpPr>
        <p:spPr>
          <a:xfrm>
            <a:off x="3132637" y="23124"/>
            <a:ext cx="5743799" cy="71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2" name="CaixaDeTexto 71">
            <a:extLst>
              <a:ext uri="{FF2B5EF4-FFF2-40B4-BE49-F238E27FC236}">
                <a16:creationId xmlns:a16="http://schemas.microsoft.com/office/drawing/2014/main" id="{F16A912B-943E-4C4B-B112-B5FBF52D368F}"/>
              </a:ext>
            </a:extLst>
          </p:cNvPr>
          <p:cNvSpPr txBox="1"/>
          <p:nvPr/>
        </p:nvSpPr>
        <p:spPr>
          <a:xfrm>
            <a:off x="3200164" y="69687"/>
            <a:ext cx="5743799" cy="707886"/>
          </a:xfrm>
          <a:prstGeom prst="rect">
            <a:avLst/>
          </a:prstGeom>
          <a:noFill/>
        </p:spPr>
        <p:txBody>
          <a:bodyPr wrap="square" rtlCol="0">
            <a:spAutoFit/>
          </a:bodyPr>
          <a:lstStyle/>
          <a:p>
            <a:pPr algn="ctr"/>
            <a:r>
              <a:rPr lang="ar-SA" sz="2000" b="1" dirty="0">
                <a:solidFill>
                  <a:schemeClr val="bg1"/>
                </a:solidFill>
                <a:latin typeface="Myriad Pro Light SemiExt" panose="020B0405030403020204" pitchFamily="34" charset="0"/>
              </a:rPr>
              <a:t>مجموعة المزايا الحصرية للغرفة التجارية العربية البرازيلية</a:t>
            </a:r>
          </a:p>
          <a:p>
            <a:pPr algn="ctr"/>
            <a:r>
              <a:rPr lang="ar-SA" sz="2000" b="1" dirty="0">
                <a:solidFill>
                  <a:schemeClr val="bg1"/>
                </a:solidFill>
                <a:latin typeface="Myriad Pro Light SemiExt" panose="020B0405030403020204" pitchFamily="34" charset="0"/>
              </a:rPr>
              <a:t>الشركات الأعضاء العربية</a:t>
            </a:r>
            <a:endParaRPr lang="pt-BR" sz="2000" b="1" dirty="0">
              <a:solidFill>
                <a:schemeClr val="bg1"/>
              </a:solidFill>
              <a:latin typeface="Myriad Pro Light SemiExt" panose="020B0405030403020204" pitchFamily="34" charset="0"/>
            </a:endParaRPr>
          </a:p>
        </p:txBody>
      </p:sp>
      <p:pic>
        <p:nvPicPr>
          <p:cNvPr id="8" name="Imagem 7" descr="Uma imagem contendo Círculo&#10;&#10;Descrição gerada automaticamente">
            <a:extLst>
              <a:ext uri="{FF2B5EF4-FFF2-40B4-BE49-F238E27FC236}">
                <a16:creationId xmlns:a16="http://schemas.microsoft.com/office/drawing/2014/main" id="{CAD0A563-7036-48CF-A157-49FB294B1E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67108" y="829135"/>
            <a:ext cx="1879039" cy="1879039"/>
          </a:xfrm>
          <a:prstGeom prst="rect">
            <a:avLst/>
          </a:prstGeom>
        </p:spPr>
      </p:pic>
      <p:sp>
        <p:nvSpPr>
          <p:cNvPr id="11" name="CaixaDeTexto 10">
            <a:extLst>
              <a:ext uri="{FF2B5EF4-FFF2-40B4-BE49-F238E27FC236}">
                <a16:creationId xmlns:a16="http://schemas.microsoft.com/office/drawing/2014/main" id="{C65E776B-2057-4957-9DA3-0BA1B68A3505}"/>
              </a:ext>
            </a:extLst>
          </p:cNvPr>
          <p:cNvSpPr txBox="1"/>
          <p:nvPr/>
        </p:nvSpPr>
        <p:spPr>
          <a:xfrm>
            <a:off x="665590" y="2728956"/>
            <a:ext cx="3313317" cy="954107"/>
          </a:xfrm>
          <a:prstGeom prst="rect">
            <a:avLst/>
          </a:prstGeom>
          <a:noFill/>
        </p:spPr>
        <p:txBody>
          <a:bodyPr wrap="square" rtlCol="0">
            <a:spAutoFit/>
          </a:bodyPr>
          <a:lstStyle/>
          <a:p>
            <a:r>
              <a:rPr lang="ar-SA" sz="1400" b="1" i="0" dirty="0">
                <a:solidFill>
                  <a:srgbClr val="333333"/>
                </a:solidFill>
                <a:effectLst/>
                <a:latin typeface="+mj-lt"/>
              </a:rPr>
              <a:t>جويل خوري</a:t>
            </a:r>
            <a:endParaRPr lang="pt-BR" sz="1400" b="1" i="0" dirty="0">
              <a:solidFill>
                <a:srgbClr val="333333"/>
              </a:solidFill>
              <a:effectLst/>
              <a:latin typeface="+mj-lt"/>
            </a:endParaRPr>
          </a:p>
          <a:p>
            <a:r>
              <a:rPr lang="pt-BR" sz="1400" dirty="0">
                <a:latin typeface="+mj-lt"/>
                <a:hlinkClick r:id="rId18"/>
              </a:rPr>
              <a:t>joelle.khouri@dewa.gov.ae</a:t>
            </a:r>
            <a:r>
              <a:rPr lang="pt-BR" sz="1400" dirty="0">
                <a:latin typeface="+mj-lt"/>
              </a:rPr>
              <a:t> </a:t>
            </a:r>
          </a:p>
          <a:p>
            <a:r>
              <a:rPr lang="pt-BR" sz="1400" dirty="0">
                <a:latin typeface="+mj-lt"/>
              </a:rPr>
              <a:t>+(971) 043223037</a:t>
            </a:r>
          </a:p>
          <a:p>
            <a:r>
              <a:rPr lang="pt-BR" sz="1400" dirty="0">
                <a:latin typeface="+mj-lt"/>
                <a:hlinkClick r:id="rId19"/>
              </a:rPr>
              <a:t>https://www.dewa.gov.ae</a:t>
            </a:r>
            <a:r>
              <a:rPr lang="pt-BR" sz="1400" dirty="0">
                <a:latin typeface="+mj-lt"/>
              </a:rPr>
              <a:t> </a:t>
            </a:r>
          </a:p>
        </p:txBody>
      </p:sp>
      <p:pic>
        <p:nvPicPr>
          <p:cNvPr id="13" name="Imagem 12" descr="Uma imagem contendo desenho, comida&#10;&#10;Descrição gerada automaticamente">
            <a:extLst>
              <a:ext uri="{FF2B5EF4-FFF2-40B4-BE49-F238E27FC236}">
                <a16:creationId xmlns:a16="http://schemas.microsoft.com/office/drawing/2014/main" id="{9CC12CD1-590A-443C-AEA8-A91096116EB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91378" y="882905"/>
            <a:ext cx="1826315" cy="1260157"/>
          </a:xfrm>
          <a:prstGeom prst="rect">
            <a:avLst/>
          </a:prstGeom>
        </p:spPr>
      </p:pic>
      <p:pic>
        <p:nvPicPr>
          <p:cNvPr id="43" name="Imagem 42" descr="Fundo preto com letras brancas&#10;&#10;Descrição gerada automaticamente">
            <a:extLst>
              <a:ext uri="{FF2B5EF4-FFF2-40B4-BE49-F238E27FC236}">
                <a16:creationId xmlns:a16="http://schemas.microsoft.com/office/drawing/2014/main" id="{07A178E6-6750-428E-B618-7831A00A8F13}"/>
              </a:ext>
            </a:extLst>
          </p:cNvPr>
          <p:cNvPicPr>
            <a:picLocks noChangeAspect="1"/>
          </p:cNvPicPr>
          <p:nvPr/>
        </p:nvPicPr>
        <p:blipFill>
          <a:blip r:embed="rId15">
            <a:duotone>
              <a:schemeClr val="accent1">
                <a:shade val="45000"/>
                <a:satMod val="135000"/>
              </a:schemeClr>
              <a:prstClr val="white"/>
            </a:duotone>
            <a:extLst>
              <a:ext uri="{BEBA8EAE-BF5A-486C-A8C5-ECC9F3942E4B}">
                <a14:imgProps xmlns:a14="http://schemas.microsoft.com/office/drawing/2010/main">
                  <a14:imgLayer r:embed="rId16">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24636" y="3421869"/>
            <a:ext cx="179727" cy="179727"/>
          </a:xfrm>
          <a:prstGeom prst="rect">
            <a:avLst/>
          </a:prstGeom>
        </p:spPr>
      </p:pic>
      <p:sp>
        <p:nvSpPr>
          <p:cNvPr id="15" name="CaixaDeTexto 14">
            <a:extLst>
              <a:ext uri="{FF2B5EF4-FFF2-40B4-BE49-F238E27FC236}">
                <a16:creationId xmlns:a16="http://schemas.microsoft.com/office/drawing/2014/main" id="{216BF130-AE78-45C1-B88F-8F55A7F78A42}"/>
              </a:ext>
            </a:extLst>
          </p:cNvPr>
          <p:cNvSpPr txBox="1"/>
          <p:nvPr/>
        </p:nvSpPr>
        <p:spPr>
          <a:xfrm>
            <a:off x="4494632" y="2685272"/>
            <a:ext cx="2878758" cy="984885"/>
          </a:xfrm>
          <a:prstGeom prst="rect">
            <a:avLst/>
          </a:prstGeom>
          <a:noFill/>
        </p:spPr>
        <p:txBody>
          <a:bodyPr wrap="square" rtlCol="0">
            <a:spAutoFit/>
          </a:bodyPr>
          <a:lstStyle/>
          <a:p>
            <a:r>
              <a:rPr lang="ar-SA" sz="1400" b="1" i="0" dirty="0" err="1">
                <a:solidFill>
                  <a:srgbClr val="333333"/>
                </a:solidFill>
                <a:effectLst/>
                <a:latin typeface="+mj-lt"/>
              </a:rPr>
              <a:t>باسانت</a:t>
            </a:r>
            <a:r>
              <a:rPr lang="ar-SA" sz="1400" b="1" i="0" dirty="0">
                <a:solidFill>
                  <a:srgbClr val="333333"/>
                </a:solidFill>
                <a:effectLst/>
                <a:latin typeface="+mj-lt"/>
              </a:rPr>
              <a:t> عمر</a:t>
            </a:r>
            <a:endParaRPr lang="pt-BR" sz="1400" b="1" i="0" dirty="0">
              <a:solidFill>
                <a:srgbClr val="333333"/>
              </a:solidFill>
              <a:effectLst/>
              <a:latin typeface="+mj-lt"/>
            </a:endParaRPr>
          </a:p>
          <a:p>
            <a:r>
              <a:rPr lang="pt-BR" sz="1400" dirty="0">
                <a:latin typeface="+mj-lt"/>
                <a:hlinkClick r:id="rId21"/>
              </a:rPr>
              <a:t>bamr@expolink.org</a:t>
            </a:r>
            <a:endParaRPr lang="pt-BR" sz="1400" dirty="0">
              <a:solidFill>
                <a:srgbClr val="333333"/>
              </a:solidFill>
              <a:latin typeface="+mj-lt"/>
            </a:endParaRPr>
          </a:p>
          <a:p>
            <a:r>
              <a:rPr lang="pt-BR" sz="1400" dirty="0">
                <a:latin typeface="+mj-lt"/>
              </a:rPr>
              <a:t>+(20) 1001066962</a:t>
            </a:r>
          </a:p>
          <a:p>
            <a:r>
              <a:rPr lang="pt-BR" sz="1400" dirty="0">
                <a:latin typeface="+mj-lt"/>
                <a:hlinkClick r:id="rId22"/>
              </a:rPr>
              <a:t>https://expolink.org/</a:t>
            </a:r>
            <a:r>
              <a:rPr lang="pt-BR" sz="1400" dirty="0">
                <a:latin typeface="+mj-lt"/>
              </a:rPr>
              <a:t> </a:t>
            </a:r>
          </a:p>
        </p:txBody>
      </p:sp>
    </p:spTree>
    <p:extLst>
      <p:ext uri="{BB962C8B-B14F-4D97-AF65-F5344CB8AC3E}">
        <p14:creationId xmlns:p14="http://schemas.microsoft.com/office/powerpoint/2010/main" val="212601928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3613</TotalTime>
  <Words>1513</Words>
  <Application>Microsoft Office PowerPoint</Application>
  <PresentationFormat>Widescreen</PresentationFormat>
  <Paragraphs>303</Paragraphs>
  <Slides>10</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10</vt:i4>
      </vt:variant>
    </vt:vector>
  </HeadingPairs>
  <TitlesOfParts>
    <vt:vector size="19" baseType="lpstr">
      <vt:lpstr>Arial</vt:lpstr>
      <vt:lpstr>Calibri</vt:lpstr>
      <vt:lpstr>Calibri Light</vt:lpstr>
      <vt:lpstr>Dubai</vt:lpstr>
      <vt:lpstr>Myriad Pro Light SemiExt</vt:lpstr>
      <vt:lpstr>Segoe UI</vt:lpstr>
      <vt:lpstr>Verdana</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Carlos Alberto Wey Nunes da Costa</dc:creator>
  <cp:lastModifiedBy>Isaura Daniel</cp:lastModifiedBy>
  <cp:revision>164</cp:revision>
  <dcterms:created xsi:type="dcterms:W3CDTF">2020-02-17T19:35:23Z</dcterms:created>
  <dcterms:modified xsi:type="dcterms:W3CDTF">2021-02-19T11:10:38Z</dcterms:modified>
</cp:coreProperties>
</file>